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7"/>
  </p:notesMasterIdLst>
  <p:sldIdLst>
    <p:sldId id="663" r:id="rId2"/>
    <p:sldId id="635" r:id="rId3"/>
    <p:sldId id="715" r:id="rId4"/>
    <p:sldId id="716" r:id="rId5"/>
    <p:sldId id="685" r:id="rId6"/>
    <p:sldId id="688" r:id="rId7"/>
    <p:sldId id="690" r:id="rId8"/>
    <p:sldId id="691" r:id="rId9"/>
    <p:sldId id="689" r:id="rId10"/>
    <p:sldId id="687" r:id="rId11"/>
    <p:sldId id="692" r:id="rId12"/>
    <p:sldId id="684" r:id="rId13"/>
    <p:sldId id="693" r:id="rId14"/>
    <p:sldId id="683" r:id="rId15"/>
    <p:sldId id="678" r:id="rId16"/>
    <p:sldId id="640" r:id="rId17"/>
    <p:sldId id="737" r:id="rId18"/>
    <p:sldId id="642" r:id="rId19"/>
    <p:sldId id="740" r:id="rId20"/>
    <p:sldId id="641" r:id="rId21"/>
    <p:sldId id="637" r:id="rId22"/>
    <p:sldId id="658" r:id="rId23"/>
    <p:sldId id="647" r:id="rId24"/>
    <p:sldId id="648" r:id="rId25"/>
    <p:sldId id="657" r:id="rId26"/>
    <p:sldId id="659" r:id="rId27"/>
    <p:sldId id="736" r:id="rId28"/>
    <p:sldId id="706" r:id="rId29"/>
    <p:sldId id="705" r:id="rId30"/>
    <p:sldId id="660" r:id="rId31"/>
    <p:sldId id="661" r:id="rId32"/>
    <p:sldId id="665" r:id="rId33"/>
    <p:sldId id="720" r:id="rId34"/>
    <p:sldId id="666" r:id="rId35"/>
    <p:sldId id="713" r:id="rId36"/>
    <p:sldId id="717" r:id="rId37"/>
    <p:sldId id="718" r:id="rId38"/>
    <p:sldId id="667" r:id="rId39"/>
    <p:sldId id="719" r:id="rId40"/>
    <p:sldId id="668" r:id="rId41"/>
    <p:sldId id="670" r:id="rId42"/>
    <p:sldId id="638" r:id="rId43"/>
    <p:sldId id="754" r:id="rId44"/>
    <p:sldId id="643" r:id="rId45"/>
    <p:sldId id="491" r:id="rId46"/>
    <p:sldId id="264" r:id="rId47"/>
    <p:sldId id="623" r:id="rId48"/>
    <p:sldId id="500" r:id="rId49"/>
    <p:sldId id="504" r:id="rId50"/>
    <p:sldId id="575" r:id="rId51"/>
    <p:sldId id="739" r:id="rId52"/>
    <p:sldId id="701" r:id="rId53"/>
    <p:sldId id="704" r:id="rId54"/>
    <p:sldId id="493" r:id="rId55"/>
    <p:sldId id="495" r:id="rId56"/>
    <p:sldId id="496" r:id="rId57"/>
    <p:sldId id="497" r:id="rId58"/>
    <p:sldId id="498" r:id="rId59"/>
    <p:sldId id="741" r:id="rId60"/>
    <p:sldId id="698" r:id="rId61"/>
    <p:sldId id="494" r:id="rId62"/>
    <p:sldId id="296" r:id="rId63"/>
    <p:sldId id="297" r:id="rId64"/>
    <p:sldId id="298" r:id="rId65"/>
    <p:sldId id="728" r:id="rId66"/>
    <p:sldId id="580" r:id="rId67"/>
    <p:sldId id="583" r:id="rId68"/>
    <p:sldId id="654" r:id="rId69"/>
    <p:sldId id="587" r:id="rId70"/>
    <p:sldId id="589" r:id="rId71"/>
    <p:sldId id="590" r:id="rId72"/>
    <p:sldId id="591" r:id="rId73"/>
    <p:sldId id="592" r:id="rId74"/>
    <p:sldId id="594" r:id="rId75"/>
    <p:sldId id="595" r:id="rId76"/>
    <p:sldId id="596" r:id="rId77"/>
    <p:sldId id="597" r:id="rId78"/>
    <p:sldId id="599" r:id="rId79"/>
    <p:sldId id="600" r:id="rId80"/>
    <p:sldId id="601" r:id="rId81"/>
    <p:sldId id="602" r:id="rId82"/>
    <p:sldId id="603" r:id="rId83"/>
    <p:sldId id="605" r:id="rId84"/>
    <p:sldId id="604" r:id="rId85"/>
    <p:sldId id="606" r:id="rId86"/>
    <p:sldId id="607" r:id="rId87"/>
    <p:sldId id="655" r:id="rId88"/>
    <p:sldId id="729" r:id="rId89"/>
    <p:sldId id="573" r:id="rId90"/>
    <p:sldId id="639" r:id="rId91"/>
    <p:sldId id="677" r:id="rId92"/>
    <p:sldId id="744" r:id="rId93"/>
    <p:sldId id="712" r:id="rId94"/>
    <p:sldId id="671" r:id="rId95"/>
    <p:sldId id="700" r:id="rId96"/>
    <p:sldId id="644" r:id="rId97"/>
    <p:sldId id="679" r:id="rId98"/>
    <p:sldId id="738" r:id="rId99"/>
    <p:sldId id="714" r:id="rId100"/>
    <p:sldId id="745" r:id="rId101"/>
    <p:sldId id="735" r:id="rId102"/>
    <p:sldId id="733" r:id="rId103"/>
    <p:sldId id="732" r:id="rId104"/>
    <p:sldId id="731" r:id="rId105"/>
    <p:sldId id="734" r:id="rId106"/>
    <p:sldId id="673" r:id="rId107"/>
    <p:sldId id="676" r:id="rId108"/>
    <p:sldId id="636" r:id="rId109"/>
    <p:sldId id="755" r:id="rId110"/>
    <p:sldId id="746" r:id="rId111"/>
    <p:sldId id="650" r:id="rId112"/>
    <p:sldId id="747" r:id="rId113"/>
    <p:sldId id="748" r:id="rId114"/>
    <p:sldId id="749" r:id="rId115"/>
    <p:sldId id="750" r:id="rId116"/>
    <p:sldId id="751" r:id="rId117"/>
    <p:sldId id="752" r:id="rId118"/>
    <p:sldId id="753" r:id="rId119"/>
    <p:sldId id="680" r:id="rId120"/>
    <p:sldId id="681" r:id="rId121"/>
    <p:sldId id="682" r:id="rId122"/>
    <p:sldId id="267" r:id="rId123"/>
    <p:sldId id="268" r:id="rId124"/>
    <p:sldId id="269" r:id="rId125"/>
    <p:sldId id="270" r:id="rId126"/>
    <p:sldId id="271" r:id="rId127"/>
    <p:sldId id="272" r:id="rId128"/>
    <p:sldId id="333" r:id="rId129"/>
    <p:sldId id="332" r:id="rId130"/>
    <p:sldId id="336" r:id="rId131"/>
    <p:sldId id="337" r:id="rId132"/>
    <p:sldId id="338" r:id="rId133"/>
    <p:sldId id="674" r:id="rId134"/>
    <p:sldId id="266" r:id="rId135"/>
    <p:sldId id="675" r:id="rId136"/>
    <p:sldId id="257" r:id="rId137"/>
    <p:sldId id="258" r:id="rId138"/>
    <p:sldId id="645" r:id="rId139"/>
    <p:sldId id="646" r:id="rId140"/>
    <p:sldId id="289" r:id="rId141"/>
    <p:sldId id="625" r:id="rId142"/>
    <p:sldId id="293" r:id="rId143"/>
    <p:sldId id="292" r:id="rId144"/>
    <p:sldId id="652" r:id="rId145"/>
    <p:sldId id="295" r:id="rId146"/>
    <p:sldId id="651" r:id="rId147"/>
    <p:sldId id="259" r:id="rId148"/>
    <p:sldId id="622" r:id="rId149"/>
    <p:sldId id="612" r:id="rId150"/>
    <p:sldId id="263" r:id="rId151"/>
    <p:sldId id="653" r:id="rId152"/>
    <p:sldId id="656" r:id="rId153"/>
    <p:sldId id="686" r:id="rId154"/>
    <p:sldId id="703" r:id="rId155"/>
    <p:sldId id="721" r:id="rId156"/>
    <p:sldId id="722" r:id="rId157"/>
    <p:sldId id="723" r:id="rId158"/>
    <p:sldId id="724" r:id="rId159"/>
    <p:sldId id="725" r:id="rId160"/>
    <p:sldId id="726" r:id="rId161"/>
    <p:sldId id="730" r:id="rId162"/>
    <p:sldId id="743" r:id="rId163"/>
    <p:sldId id="577" r:id="rId164"/>
    <p:sldId id="579" r:id="rId165"/>
    <p:sldId id="727"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DA9F"/>
    <a:srgbClr val="F1685D"/>
    <a:srgbClr val="F3CFC9"/>
    <a:srgbClr val="B7EFD6"/>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0265" autoAdjust="0"/>
  </p:normalViewPr>
  <p:slideViewPr>
    <p:cSldViewPr snapToGrid="0">
      <p:cViewPr>
        <p:scale>
          <a:sx n="100" d="100"/>
          <a:sy n="100" d="100"/>
        </p:scale>
        <p:origin x="19" y="-9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E90E3-9FF6-4D14-BFE7-B0F36598A00A}"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26E65-ADC9-4F29-BA00-34B3E2F9B8F0}" type="slidenum">
              <a:rPr lang="en-US" smtClean="0"/>
              <a:t>‹#›</a:t>
            </a:fld>
            <a:endParaRPr lang="en-US"/>
          </a:p>
        </p:txBody>
      </p:sp>
    </p:spTree>
    <p:extLst>
      <p:ext uri="{BB962C8B-B14F-4D97-AF65-F5344CB8AC3E}">
        <p14:creationId xmlns:p14="http://schemas.microsoft.com/office/powerpoint/2010/main" val="30349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en.wikipedia.org/wiki/Evaluation_function"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en.wikipedia.org/wiki/Grandmaster_(chess)"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a:t>
            </a:fld>
            <a:endParaRPr lang="en-US"/>
          </a:p>
        </p:txBody>
      </p:sp>
    </p:spTree>
    <p:extLst>
      <p:ext uri="{BB962C8B-B14F-4D97-AF65-F5344CB8AC3E}">
        <p14:creationId xmlns:p14="http://schemas.microsoft.com/office/powerpoint/2010/main" val="280778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10</a:t>
            </a:fld>
            <a:endParaRPr lang="en-US"/>
          </a:p>
        </p:txBody>
      </p:sp>
    </p:spTree>
    <p:extLst>
      <p:ext uri="{BB962C8B-B14F-4D97-AF65-F5344CB8AC3E}">
        <p14:creationId xmlns:p14="http://schemas.microsoft.com/office/powerpoint/2010/main" val="747739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11</a:t>
            </a:fld>
            <a:endParaRPr lang="en-US"/>
          </a:p>
        </p:txBody>
      </p:sp>
    </p:spTree>
    <p:extLst>
      <p:ext uri="{BB962C8B-B14F-4D97-AF65-F5344CB8AC3E}">
        <p14:creationId xmlns:p14="http://schemas.microsoft.com/office/powerpoint/2010/main" val="1271325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Steal signs</a:t>
            </a:r>
          </a:p>
        </p:txBody>
      </p:sp>
      <p:sp>
        <p:nvSpPr>
          <p:cNvPr id="4" name="Slide Number Placeholder 3"/>
          <p:cNvSpPr>
            <a:spLocks noGrp="1"/>
          </p:cNvSpPr>
          <p:nvPr>
            <p:ph type="sldNum" sz="quarter" idx="5"/>
          </p:nvPr>
        </p:nvSpPr>
        <p:spPr/>
        <p:txBody>
          <a:bodyPr/>
          <a:lstStyle/>
          <a:p>
            <a:fld id="{E2226E65-ADC9-4F29-BA00-34B3E2F9B8F0}" type="slidenum">
              <a:rPr lang="en-US" smtClean="0"/>
              <a:t>12</a:t>
            </a:fld>
            <a:endParaRPr lang="en-US"/>
          </a:p>
        </p:txBody>
      </p:sp>
    </p:spTree>
    <p:extLst>
      <p:ext uri="{BB962C8B-B14F-4D97-AF65-F5344CB8AC3E}">
        <p14:creationId xmlns:p14="http://schemas.microsoft.com/office/powerpoint/2010/main" val="163413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13</a:t>
            </a:fld>
            <a:endParaRPr lang="en-US"/>
          </a:p>
        </p:txBody>
      </p:sp>
    </p:spTree>
    <p:extLst>
      <p:ext uri="{BB962C8B-B14F-4D97-AF65-F5344CB8AC3E}">
        <p14:creationId xmlns:p14="http://schemas.microsoft.com/office/powerpoint/2010/main" val="121430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14</a:t>
            </a:fld>
            <a:endParaRPr lang="en-US"/>
          </a:p>
        </p:txBody>
      </p:sp>
    </p:spTree>
    <p:extLst>
      <p:ext uri="{BB962C8B-B14F-4D97-AF65-F5344CB8AC3E}">
        <p14:creationId xmlns:p14="http://schemas.microsoft.com/office/powerpoint/2010/main" val="2252005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16</a:t>
            </a:fld>
            <a:endParaRPr lang="en-US"/>
          </a:p>
        </p:txBody>
      </p:sp>
    </p:spTree>
    <p:extLst>
      <p:ext uri="{BB962C8B-B14F-4D97-AF65-F5344CB8AC3E}">
        <p14:creationId xmlns:p14="http://schemas.microsoft.com/office/powerpoint/2010/main" val="142948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the field of big data algorithms matures, we have realized that often implementing an algorithm to simply perform analysis is not enough; we might also require specific properties or functionality from the algorithm, such as sublinear-time or sublinear-space, incorporation of advice, security and privacy, robustness to noise or adversarial input, or the ability to handle time-sensitive data. These are crucial qualities that I’ve integrated into my research on algorithmic design and so throughout this talk as I summarize some of my broader work in each of the Venn diagram categories, I’ll also interleave discussion of these modern demands. </a:t>
            </a:r>
          </a:p>
        </p:txBody>
      </p:sp>
      <p:sp>
        <p:nvSpPr>
          <p:cNvPr id="4" name="Slide Number Placeholder 3"/>
          <p:cNvSpPr>
            <a:spLocks noGrp="1"/>
          </p:cNvSpPr>
          <p:nvPr>
            <p:ph type="sldNum" sz="quarter" idx="5"/>
          </p:nvPr>
        </p:nvSpPr>
        <p:spPr/>
        <p:txBody>
          <a:bodyPr/>
          <a:lstStyle/>
          <a:p>
            <a:fld id="{E2226E65-ADC9-4F29-BA00-34B3E2F9B8F0}" type="slidenum">
              <a:rPr lang="en-US" smtClean="0"/>
              <a:t>17</a:t>
            </a:fld>
            <a:endParaRPr lang="en-US"/>
          </a:p>
        </p:txBody>
      </p:sp>
    </p:spTree>
    <p:extLst>
      <p:ext uri="{BB962C8B-B14F-4D97-AF65-F5344CB8AC3E}">
        <p14:creationId xmlns:p14="http://schemas.microsoft.com/office/powerpoint/2010/main" val="1864584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18</a:t>
            </a:fld>
            <a:endParaRPr lang="en-US"/>
          </a:p>
        </p:txBody>
      </p:sp>
    </p:spTree>
    <p:extLst>
      <p:ext uri="{BB962C8B-B14F-4D97-AF65-F5344CB8AC3E}">
        <p14:creationId xmlns:p14="http://schemas.microsoft.com/office/powerpoint/2010/main" val="2352467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19</a:t>
            </a:fld>
            <a:endParaRPr lang="en-US"/>
          </a:p>
        </p:txBody>
      </p:sp>
    </p:spTree>
    <p:extLst>
      <p:ext uri="{BB962C8B-B14F-4D97-AF65-F5344CB8AC3E}">
        <p14:creationId xmlns:p14="http://schemas.microsoft.com/office/powerpoint/2010/main" val="243522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20</a:t>
            </a:fld>
            <a:endParaRPr lang="en-US"/>
          </a:p>
        </p:txBody>
      </p:sp>
    </p:spTree>
    <p:extLst>
      <p:ext uri="{BB962C8B-B14F-4D97-AF65-F5344CB8AC3E}">
        <p14:creationId xmlns:p14="http://schemas.microsoft.com/office/powerpoint/2010/main" val="373047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currently a postdoc at UC Berkeley and Rice. </a:t>
            </a:r>
            <a:r>
              <a:rPr lang="en-US" sz="1800" dirty="0">
                <a:effectLst/>
                <a:latin typeface="Calibri" panose="020F0502020204030204" pitchFamily="34" charset="0"/>
                <a:ea typeface="DengXian" panose="02010600030101010101" pitchFamily="2" charset="-122"/>
              </a:rPr>
              <a:t>My research areas fall under the foundations of data science, sublinear algorithms, and security and privacy, but the central theme is introducing provable guarantees and efficient implementations for big data algorithms subject to evolving modern demands. Specifically, my goal is to have substantial real-world impact through research, teaching, and service, and so I’m looking for a platform that will enable and empower me to have such impact, which is why I’m so excited for the opportunity to apply to Rice. </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a:t>
            </a:fld>
            <a:endParaRPr lang="en-US"/>
          </a:p>
        </p:txBody>
      </p:sp>
    </p:spTree>
    <p:extLst>
      <p:ext uri="{BB962C8B-B14F-4D97-AF65-F5344CB8AC3E}">
        <p14:creationId xmlns:p14="http://schemas.microsoft.com/office/powerpoint/2010/main" val="386070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fast</a:t>
            </a:r>
          </a:p>
        </p:txBody>
      </p:sp>
      <p:sp>
        <p:nvSpPr>
          <p:cNvPr id="4" name="Slide Number Placeholder 3"/>
          <p:cNvSpPr>
            <a:spLocks noGrp="1"/>
          </p:cNvSpPr>
          <p:nvPr>
            <p:ph type="sldNum" sz="quarter" idx="5"/>
          </p:nvPr>
        </p:nvSpPr>
        <p:spPr/>
        <p:txBody>
          <a:bodyPr/>
          <a:lstStyle/>
          <a:p>
            <a:fld id="{E2226E65-ADC9-4F29-BA00-34B3E2F9B8F0}" type="slidenum">
              <a:rPr lang="en-US" smtClean="0"/>
              <a:t>22</a:t>
            </a:fld>
            <a:endParaRPr lang="en-US"/>
          </a:p>
        </p:txBody>
      </p:sp>
    </p:spTree>
    <p:extLst>
      <p:ext uri="{BB962C8B-B14F-4D97-AF65-F5344CB8AC3E}">
        <p14:creationId xmlns:p14="http://schemas.microsoft.com/office/powerpoint/2010/main" val="3126954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LeNet-300-100 </a:t>
            </a:r>
            <a:r>
              <a:rPr lang="en-US" dirty="0">
                <a:effectLst/>
                <a:latin typeface="Arial" panose="020B0604020202020204" pitchFamily="34" charset="0"/>
              </a:rPr>
              <a:t>is a multi-layer perceptron with two fully connected hidden layers with 300 and 100 neurons correspondingly, trained on MNIST data set. VGG-16 includes 5 blocks comprising convolutional and pooling layers, followed by 3 dense layers – the first two with 4096 neurons and the last with 1000 neurons. The model was trained and tested on CIFAR-10</a:t>
            </a:r>
          </a:p>
          <a:p>
            <a:endParaRPr lang="en-US" dirty="0">
              <a:effectLst/>
              <a:latin typeface="Arial" panose="020B0604020202020204" pitchFamily="34" charset="0"/>
            </a:endParaRPr>
          </a:p>
          <a:p>
            <a:r>
              <a:rPr lang="en-US" dirty="0">
                <a:effectLst/>
                <a:latin typeface="Arial" panose="020B0604020202020204" pitchFamily="34" charset="0"/>
              </a:rPr>
              <a:t>Lottery ticket hypothesis</a:t>
            </a:r>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26</a:t>
            </a:fld>
            <a:endParaRPr lang="en-US"/>
          </a:p>
        </p:txBody>
      </p:sp>
    </p:spTree>
    <p:extLst>
      <p:ext uri="{BB962C8B-B14F-4D97-AF65-F5344CB8AC3E}">
        <p14:creationId xmlns:p14="http://schemas.microsoft.com/office/powerpoint/2010/main" val="2216949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27</a:t>
            </a:fld>
            <a:endParaRPr lang="en-US"/>
          </a:p>
        </p:txBody>
      </p:sp>
    </p:spTree>
    <p:extLst>
      <p:ext uri="{BB962C8B-B14F-4D97-AF65-F5344CB8AC3E}">
        <p14:creationId xmlns:p14="http://schemas.microsoft.com/office/powerpoint/2010/main" val="1556519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30</a:t>
            </a:fld>
            <a:endParaRPr lang="en-US"/>
          </a:p>
        </p:txBody>
      </p:sp>
    </p:spTree>
    <p:extLst>
      <p:ext uri="{BB962C8B-B14F-4D97-AF65-F5344CB8AC3E}">
        <p14:creationId xmlns:p14="http://schemas.microsoft.com/office/powerpoint/2010/main" val="2668210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[Cohen-AddadC.S.20], [LeeSchmidtWright17]</a:t>
            </a:r>
          </a:p>
        </p:txBody>
      </p:sp>
      <p:sp>
        <p:nvSpPr>
          <p:cNvPr id="4" name="Slide Number Placeholder 3"/>
          <p:cNvSpPr>
            <a:spLocks noGrp="1"/>
          </p:cNvSpPr>
          <p:nvPr>
            <p:ph type="sldNum" sz="quarter" idx="5"/>
          </p:nvPr>
        </p:nvSpPr>
        <p:spPr/>
        <p:txBody>
          <a:bodyPr/>
          <a:lstStyle/>
          <a:p>
            <a:fld id="{3486229C-5C56-46D3-8AF7-8CB2C6C5FD7A}" type="slidenum">
              <a:rPr lang="en-US" smtClean="0"/>
              <a:t>31</a:t>
            </a:fld>
            <a:endParaRPr lang="en-US"/>
          </a:p>
        </p:txBody>
      </p:sp>
    </p:spTree>
    <p:extLst>
      <p:ext uri="{BB962C8B-B14F-4D97-AF65-F5344CB8AC3E}">
        <p14:creationId xmlns:p14="http://schemas.microsoft.com/office/powerpoint/2010/main" val="243884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32</a:t>
            </a:fld>
            <a:endParaRPr lang="en-US"/>
          </a:p>
        </p:txBody>
      </p:sp>
    </p:spTree>
    <p:extLst>
      <p:ext uri="{BB962C8B-B14F-4D97-AF65-F5344CB8AC3E}">
        <p14:creationId xmlns:p14="http://schemas.microsoft.com/office/powerpoint/2010/main" val="619953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33</a:t>
            </a:fld>
            <a:endParaRPr lang="en-US"/>
          </a:p>
        </p:txBody>
      </p:sp>
    </p:spTree>
    <p:extLst>
      <p:ext uri="{BB962C8B-B14F-4D97-AF65-F5344CB8AC3E}">
        <p14:creationId xmlns:p14="http://schemas.microsoft.com/office/powerpoint/2010/main" val="1041058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34</a:t>
            </a:fld>
            <a:endParaRPr lang="en-US"/>
          </a:p>
        </p:txBody>
      </p:sp>
    </p:spTree>
    <p:extLst>
      <p:ext uri="{BB962C8B-B14F-4D97-AF65-F5344CB8AC3E}">
        <p14:creationId xmlns:p14="http://schemas.microsoft.com/office/powerpoint/2010/main" val="2972248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35</a:t>
            </a:fld>
            <a:endParaRPr lang="en-US"/>
          </a:p>
        </p:txBody>
      </p:sp>
    </p:spTree>
    <p:extLst>
      <p:ext uri="{BB962C8B-B14F-4D97-AF65-F5344CB8AC3E}">
        <p14:creationId xmlns:p14="http://schemas.microsoft.com/office/powerpoint/2010/main" val="2717568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36</a:t>
            </a:fld>
            <a:endParaRPr lang="en-US"/>
          </a:p>
        </p:txBody>
      </p:sp>
    </p:spTree>
    <p:extLst>
      <p:ext uri="{BB962C8B-B14F-4D97-AF65-F5344CB8AC3E}">
        <p14:creationId xmlns:p14="http://schemas.microsoft.com/office/powerpoint/2010/main" val="1379877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about me, let’s talk about data science. Sources of big data are now universally present, across social media, financial markets, Internet of things, scientific data, so on and so forth, and thus understanding how to effectively and efficiently summarize the data is a crucial step toward both understanding past events as well as predicting future events.</a:t>
            </a:r>
          </a:p>
        </p:txBody>
      </p:sp>
      <p:sp>
        <p:nvSpPr>
          <p:cNvPr id="4" name="Slide Number Placeholder 3"/>
          <p:cNvSpPr>
            <a:spLocks noGrp="1"/>
          </p:cNvSpPr>
          <p:nvPr>
            <p:ph type="sldNum" sz="quarter" idx="5"/>
          </p:nvPr>
        </p:nvSpPr>
        <p:spPr/>
        <p:txBody>
          <a:bodyPr/>
          <a:lstStyle/>
          <a:p>
            <a:fld id="{E2226E65-ADC9-4F29-BA00-34B3E2F9B8F0}" type="slidenum">
              <a:rPr lang="en-US" smtClean="0"/>
              <a:t>3</a:t>
            </a:fld>
            <a:endParaRPr lang="en-US"/>
          </a:p>
        </p:txBody>
      </p:sp>
    </p:spTree>
    <p:extLst>
      <p:ext uri="{BB962C8B-B14F-4D97-AF65-F5344CB8AC3E}">
        <p14:creationId xmlns:p14="http://schemas.microsoft.com/office/powerpoint/2010/main" val="1247400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need for interval</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37</a:t>
            </a:fld>
            <a:endParaRPr lang="en-US"/>
          </a:p>
        </p:txBody>
      </p:sp>
    </p:spTree>
    <p:extLst>
      <p:ext uri="{BB962C8B-B14F-4D97-AF65-F5344CB8AC3E}">
        <p14:creationId xmlns:p14="http://schemas.microsoft.com/office/powerpoint/2010/main" val="1548173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38</a:t>
            </a:fld>
            <a:endParaRPr lang="en-US"/>
          </a:p>
        </p:txBody>
      </p:sp>
    </p:spTree>
    <p:extLst>
      <p:ext uri="{BB962C8B-B14F-4D97-AF65-F5344CB8AC3E}">
        <p14:creationId xmlns:p14="http://schemas.microsoft.com/office/powerpoint/2010/main" val="3873391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39</a:t>
            </a:fld>
            <a:endParaRPr lang="en-US"/>
          </a:p>
        </p:txBody>
      </p:sp>
    </p:spTree>
    <p:extLst>
      <p:ext uri="{BB962C8B-B14F-4D97-AF65-F5344CB8AC3E}">
        <p14:creationId xmlns:p14="http://schemas.microsoft.com/office/powerpoint/2010/main" val="3034946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unclear (spectral clustering)</a:t>
            </a:r>
          </a:p>
        </p:txBody>
      </p:sp>
      <p:sp>
        <p:nvSpPr>
          <p:cNvPr id="4" name="Slide Number Placeholder 3"/>
          <p:cNvSpPr>
            <a:spLocks noGrp="1"/>
          </p:cNvSpPr>
          <p:nvPr>
            <p:ph type="sldNum" sz="quarter" idx="5"/>
          </p:nvPr>
        </p:nvSpPr>
        <p:spPr/>
        <p:txBody>
          <a:bodyPr/>
          <a:lstStyle/>
          <a:p>
            <a:fld id="{3486229C-5C56-46D3-8AF7-8CB2C6C5FD7A}" type="slidenum">
              <a:rPr lang="en-US" smtClean="0"/>
              <a:t>40</a:t>
            </a:fld>
            <a:endParaRPr lang="en-US"/>
          </a:p>
        </p:txBody>
      </p:sp>
    </p:spTree>
    <p:extLst>
      <p:ext uri="{BB962C8B-B14F-4D97-AF65-F5344CB8AC3E}">
        <p14:creationId xmlns:p14="http://schemas.microsoft.com/office/powerpoint/2010/main" val="3085864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42</a:t>
            </a:fld>
            <a:endParaRPr lang="en-US"/>
          </a:p>
        </p:txBody>
      </p:sp>
    </p:spTree>
    <p:extLst>
      <p:ext uri="{BB962C8B-B14F-4D97-AF65-F5344CB8AC3E}">
        <p14:creationId xmlns:p14="http://schemas.microsoft.com/office/powerpoint/2010/main" val="3894627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44</a:t>
            </a:fld>
            <a:endParaRPr lang="en-US"/>
          </a:p>
        </p:txBody>
      </p:sp>
    </p:spTree>
    <p:extLst>
      <p:ext uri="{BB962C8B-B14F-4D97-AF65-F5344CB8AC3E}">
        <p14:creationId xmlns:p14="http://schemas.microsoft.com/office/powerpoint/2010/main" val="2358959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45</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47</a:t>
            </a:fld>
            <a:endParaRPr lang="en-US"/>
          </a:p>
        </p:txBody>
      </p:sp>
    </p:spTree>
    <p:extLst>
      <p:ext uri="{BB962C8B-B14F-4D97-AF65-F5344CB8AC3E}">
        <p14:creationId xmlns:p14="http://schemas.microsoft.com/office/powerpoint/2010/main" val="4208234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50</a:t>
            </a:fld>
            <a:endParaRPr lang="en-US"/>
          </a:p>
        </p:txBody>
      </p:sp>
    </p:spTree>
    <p:extLst>
      <p:ext uri="{BB962C8B-B14F-4D97-AF65-F5344CB8AC3E}">
        <p14:creationId xmlns:p14="http://schemas.microsoft.com/office/powerpoint/2010/main" val="334763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51</a:t>
            </a:fld>
            <a:endParaRPr lang="en-US"/>
          </a:p>
        </p:txBody>
      </p:sp>
    </p:spTree>
    <p:extLst>
      <p:ext uri="{BB962C8B-B14F-4D97-AF65-F5344CB8AC3E}">
        <p14:creationId xmlns:p14="http://schemas.microsoft.com/office/powerpoint/2010/main" val="358952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a:t>
            </a:fld>
            <a:endParaRPr lang="en-US"/>
          </a:p>
        </p:txBody>
      </p:sp>
    </p:spTree>
    <p:extLst>
      <p:ext uri="{BB962C8B-B14F-4D97-AF65-F5344CB8AC3E}">
        <p14:creationId xmlns:p14="http://schemas.microsoft.com/office/powerpoint/2010/main" val="3415428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54</a:t>
            </a:fld>
            <a:endParaRPr lang="en-US"/>
          </a:p>
        </p:txBody>
      </p:sp>
    </p:spTree>
    <p:extLst>
      <p:ext uri="{BB962C8B-B14F-4D97-AF65-F5344CB8AC3E}">
        <p14:creationId xmlns:p14="http://schemas.microsoft.com/office/powerpoint/2010/main" val="2556233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55</a:t>
            </a:fld>
            <a:endParaRPr lang="en-US"/>
          </a:p>
        </p:txBody>
      </p:sp>
    </p:spTree>
    <p:extLst>
      <p:ext uri="{BB962C8B-B14F-4D97-AF65-F5344CB8AC3E}">
        <p14:creationId xmlns:p14="http://schemas.microsoft.com/office/powerpoint/2010/main" val="4130951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56</a:t>
            </a:fld>
            <a:endParaRPr lang="en-US"/>
          </a:p>
        </p:txBody>
      </p:sp>
    </p:spTree>
    <p:extLst>
      <p:ext uri="{BB962C8B-B14F-4D97-AF65-F5344CB8AC3E}">
        <p14:creationId xmlns:p14="http://schemas.microsoft.com/office/powerpoint/2010/main" val="410020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57</a:t>
            </a:fld>
            <a:endParaRPr lang="en-US"/>
          </a:p>
        </p:txBody>
      </p:sp>
    </p:spTree>
    <p:extLst>
      <p:ext uri="{BB962C8B-B14F-4D97-AF65-F5344CB8AC3E}">
        <p14:creationId xmlns:p14="http://schemas.microsoft.com/office/powerpoint/2010/main" val="20006698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58</a:t>
            </a:fld>
            <a:endParaRPr lang="en-US"/>
          </a:p>
        </p:txBody>
      </p:sp>
    </p:spTree>
    <p:extLst>
      <p:ext uri="{BB962C8B-B14F-4D97-AF65-F5344CB8AC3E}">
        <p14:creationId xmlns:p14="http://schemas.microsoft.com/office/powerpoint/2010/main" val="1080055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too many things, federated learning</a:t>
            </a:r>
          </a:p>
        </p:txBody>
      </p:sp>
      <p:sp>
        <p:nvSpPr>
          <p:cNvPr id="4" name="Slide Number Placeholder 3"/>
          <p:cNvSpPr>
            <a:spLocks noGrp="1"/>
          </p:cNvSpPr>
          <p:nvPr>
            <p:ph type="sldNum" sz="quarter" idx="5"/>
          </p:nvPr>
        </p:nvSpPr>
        <p:spPr/>
        <p:txBody>
          <a:bodyPr/>
          <a:lstStyle/>
          <a:p>
            <a:fld id="{E2226E65-ADC9-4F29-BA00-34B3E2F9B8F0}" type="slidenum">
              <a:rPr lang="en-US" smtClean="0"/>
              <a:t>59</a:t>
            </a:fld>
            <a:endParaRPr lang="en-US"/>
          </a:p>
        </p:txBody>
      </p:sp>
    </p:spTree>
    <p:extLst>
      <p:ext uri="{BB962C8B-B14F-4D97-AF65-F5344CB8AC3E}">
        <p14:creationId xmlns:p14="http://schemas.microsoft.com/office/powerpoint/2010/main" val="32981781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61</a:t>
            </a:fld>
            <a:endParaRPr lang="en-US"/>
          </a:p>
        </p:txBody>
      </p:sp>
    </p:spTree>
    <p:extLst>
      <p:ext uri="{BB962C8B-B14F-4D97-AF65-F5344CB8AC3E}">
        <p14:creationId xmlns:p14="http://schemas.microsoft.com/office/powerpoint/2010/main" val="16520851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64</a:t>
            </a:fld>
            <a:endParaRPr lang="en-US"/>
          </a:p>
        </p:txBody>
      </p:sp>
    </p:spTree>
    <p:extLst>
      <p:ext uri="{BB962C8B-B14F-4D97-AF65-F5344CB8AC3E}">
        <p14:creationId xmlns:p14="http://schemas.microsoft.com/office/powerpoint/2010/main" val="32927721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65</a:t>
            </a:fld>
            <a:endParaRPr lang="en-US"/>
          </a:p>
        </p:txBody>
      </p:sp>
    </p:spTree>
    <p:extLst>
      <p:ext uri="{BB962C8B-B14F-4D97-AF65-F5344CB8AC3E}">
        <p14:creationId xmlns:p14="http://schemas.microsoft.com/office/powerpoint/2010/main" val="8551788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to understand</a:t>
            </a:r>
          </a:p>
        </p:txBody>
      </p:sp>
      <p:sp>
        <p:nvSpPr>
          <p:cNvPr id="4" name="Slide Number Placeholder 3"/>
          <p:cNvSpPr>
            <a:spLocks noGrp="1"/>
          </p:cNvSpPr>
          <p:nvPr>
            <p:ph type="sldNum" sz="quarter" idx="5"/>
          </p:nvPr>
        </p:nvSpPr>
        <p:spPr/>
        <p:txBody>
          <a:bodyPr/>
          <a:lstStyle/>
          <a:p>
            <a:fld id="{3486229C-5C56-46D3-8AF7-8CB2C6C5FD7A}" type="slidenum">
              <a:rPr lang="en-US" smtClean="0"/>
              <a:t>66</a:t>
            </a:fld>
            <a:endParaRPr lang="en-US"/>
          </a:p>
        </p:txBody>
      </p:sp>
    </p:spTree>
    <p:extLst>
      <p:ext uri="{BB962C8B-B14F-4D97-AF65-F5344CB8AC3E}">
        <p14:creationId xmlns:p14="http://schemas.microsoft.com/office/powerpoint/2010/main" val="942108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a:t>
            </a:fld>
            <a:endParaRPr lang="en-US"/>
          </a:p>
        </p:txBody>
      </p:sp>
    </p:spTree>
    <p:extLst>
      <p:ext uri="{BB962C8B-B14F-4D97-AF65-F5344CB8AC3E}">
        <p14:creationId xmlns:p14="http://schemas.microsoft.com/office/powerpoint/2010/main" val="4261735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67</a:t>
            </a:fld>
            <a:endParaRPr lang="en-US"/>
          </a:p>
        </p:txBody>
      </p:sp>
    </p:spTree>
    <p:extLst>
      <p:ext uri="{BB962C8B-B14F-4D97-AF65-F5344CB8AC3E}">
        <p14:creationId xmlns:p14="http://schemas.microsoft.com/office/powerpoint/2010/main" val="1300081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84</a:t>
            </a:fld>
            <a:endParaRPr lang="en-US"/>
          </a:p>
        </p:txBody>
      </p:sp>
    </p:spTree>
    <p:extLst>
      <p:ext uri="{BB962C8B-B14F-4D97-AF65-F5344CB8AC3E}">
        <p14:creationId xmlns:p14="http://schemas.microsoft.com/office/powerpoint/2010/main" val="31720692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89</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90</a:t>
            </a:fld>
            <a:endParaRPr lang="en-US"/>
          </a:p>
        </p:txBody>
      </p:sp>
    </p:spTree>
    <p:extLst>
      <p:ext uri="{BB962C8B-B14F-4D97-AF65-F5344CB8AC3E}">
        <p14:creationId xmlns:p14="http://schemas.microsoft.com/office/powerpoint/2010/main" val="967324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91</a:t>
            </a:fld>
            <a:endParaRPr lang="en-US"/>
          </a:p>
        </p:txBody>
      </p:sp>
    </p:spTree>
    <p:extLst>
      <p:ext uri="{BB962C8B-B14F-4D97-AF65-F5344CB8AC3E}">
        <p14:creationId xmlns:p14="http://schemas.microsoft.com/office/powerpoint/2010/main" val="2755024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92</a:t>
            </a:fld>
            <a:endParaRPr lang="en-US"/>
          </a:p>
        </p:txBody>
      </p:sp>
    </p:spTree>
    <p:extLst>
      <p:ext uri="{BB962C8B-B14F-4D97-AF65-F5344CB8AC3E}">
        <p14:creationId xmlns:p14="http://schemas.microsoft.com/office/powerpoint/2010/main" val="2628001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93</a:t>
            </a:fld>
            <a:endParaRPr lang="en-US"/>
          </a:p>
        </p:txBody>
      </p:sp>
    </p:spTree>
    <p:extLst>
      <p:ext uri="{BB962C8B-B14F-4D97-AF65-F5344CB8AC3E}">
        <p14:creationId xmlns:p14="http://schemas.microsoft.com/office/powerpoint/2010/main" val="34148580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94</a:t>
            </a:fld>
            <a:endParaRPr lang="en-US"/>
          </a:p>
        </p:txBody>
      </p:sp>
    </p:spTree>
    <p:extLst>
      <p:ext uri="{BB962C8B-B14F-4D97-AF65-F5344CB8AC3E}">
        <p14:creationId xmlns:p14="http://schemas.microsoft.com/office/powerpoint/2010/main" val="28930625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96</a:t>
            </a:fld>
            <a:endParaRPr lang="en-US"/>
          </a:p>
        </p:txBody>
      </p:sp>
    </p:spTree>
    <p:extLst>
      <p:ext uri="{BB962C8B-B14F-4D97-AF65-F5344CB8AC3E}">
        <p14:creationId xmlns:p14="http://schemas.microsoft.com/office/powerpoint/2010/main" val="2578217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bureau company</a:t>
            </a:r>
          </a:p>
          <a:p>
            <a:r>
              <a:rPr lang="en-US" dirty="0"/>
              <a:t>Equifax Inc. is an American multinational consumer credit reporting agency headquartered in Atlanta, Georgia and is one of the three largest consumer credit reporting agencies, along with Experian and TransUnion (together known as the "Big Three"). With over 14,000 employees worldwide, Equifax has nearly US$5 billion in annual revenue and is traded on the New York Stock Exchange (NYSE) under the symbol EFX</a:t>
            </a:r>
          </a:p>
        </p:txBody>
      </p:sp>
      <p:sp>
        <p:nvSpPr>
          <p:cNvPr id="4" name="Slide Number Placeholder 3"/>
          <p:cNvSpPr>
            <a:spLocks noGrp="1"/>
          </p:cNvSpPr>
          <p:nvPr>
            <p:ph type="sldNum" sz="quarter" idx="5"/>
          </p:nvPr>
        </p:nvSpPr>
        <p:spPr/>
        <p:txBody>
          <a:bodyPr/>
          <a:lstStyle/>
          <a:p>
            <a:fld id="{E2226E65-ADC9-4F29-BA00-34B3E2F9B8F0}" type="slidenum">
              <a:rPr lang="en-US" smtClean="0"/>
              <a:t>97</a:t>
            </a:fld>
            <a:endParaRPr lang="en-US"/>
          </a:p>
        </p:txBody>
      </p:sp>
    </p:spTree>
    <p:extLst>
      <p:ext uri="{BB962C8B-B14F-4D97-AF65-F5344CB8AC3E}">
        <p14:creationId xmlns:p14="http://schemas.microsoft.com/office/powerpoint/2010/main" val="248326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a:t>
            </a:fld>
            <a:endParaRPr lang="en-US"/>
          </a:p>
        </p:txBody>
      </p:sp>
    </p:spTree>
    <p:extLst>
      <p:ext uri="{BB962C8B-B14F-4D97-AF65-F5344CB8AC3E}">
        <p14:creationId xmlns:p14="http://schemas.microsoft.com/office/powerpoint/2010/main" val="19090831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98</a:t>
            </a:fld>
            <a:endParaRPr lang="en-US"/>
          </a:p>
        </p:txBody>
      </p:sp>
    </p:spTree>
    <p:extLst>
      <p:ext uri="{BB962C8B-B14F-4D97-AF65-F5344CB8AC3E}">
        <p14:creationId xmlns:p14="http://schemas.microsoft.com/office/powerpoint/2010/main" val="772536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100</a:t>
            </a:fld>
            <a:endParaRPr lang="en-US"/>
          </a:p>
        </p:txBody>
      </p:sp>
    </p:spTree>
    <p:extLst>
      <p:ext uri="{BB962C8B-B14F-4D97-AF65-F5344CB8AC3E}">
        <p14:creationId xmlns:p14="http://schemas.microsoft.com/office/powerpoint/2010/main" val="14205094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102</a:t>
            </a:fld>
            <a:endParaRPr lang="en-US"/>
          </a:p>
        </p:txBody>
      </p:sp>
    </p:spTree>
    <p:extLst>
      <p:ext uri="{BB962C8B-B14F-4D97-AF65-F5344CB8AC3E}">
        <p14:creationId xmlns:p14="http://schemas.microsoft.com/office/powerpoint/2010/main" val="3056649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103</a:t>
            </a:fld>
            <a:endParaRPr lang="en-US"/>
          </a:p>
        </p:txBody>
      </p:sp>
    </p:spTree>
    <p:extLst>
      <p:ext uri="{BB962C8B-B14F-4D97-AF65-F5344CB8AC3E}">
        <p14:creationId xmlns:p14="http://schemas.microsoft.com/office/powerpoint/2010/main" val="1387893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104</a:t>
            </a:fld>
            <a:endParaRPr lang="en-US"/>
          </a:p>
        </p:txBody>
      </p:sp>
    </p:spTree>
    <p:extLst>
      <p:ext uri="{BB962C8B-B14F-4D97-AF65-F5344CB8AC3E}">
        <p14:creationId xmlns:p14="http://schemas.microsoft.com/office/powerpoint/2010/main" val="25449850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105</a:t>
            </a:fld>
            <a:endParaRPr lang="en-US"/>
          </a:p>
        </p:txBody>
      </p:sp>
    </p:spTree>
    <p:extLst>
      <p:ext uri="{BB962C8B-B14F-4D97-AF65-F5344CB8AC3E}">
        <p14:creationId xmlns:p14="http://schemas.microsoft.com/office/powerpoint/2010/main" val="2846233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106</a:t>
            </a:fld>
            <a:endParaRPr lang="en-US"/>
          </a:p>
        </p:txBody>
      </p:sp>
    </p:spTree>
    <p:extLst>
      <p:ext uri="{BB962C8B-B14F-4D97-AF65-F5344CB8AC3E}">
        <p14:creationId xmlns:p14="http://schemas.microsoft.com/office/powerpoint/2010/main" val="3029549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 fast</a:t>
            </a:r>
          </a:p>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107</a:t>
            </a:fld>
            <a:endParaRPr lang="en-US"/>
          </a:p>
        </p:txBody>
      </p:sp>
    </p:spTree>
    <p:extLst>
      <p:ext uri="{BB962C8B-B14F-4D97-AF65-F5344CB8AC3E}">
        <p14:creationId xmlns:p14="http://schemas.microsoft.com/office/powerpoint/2010/main" val="37648856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108</a:t>
            </a:fld>
            <a:endParaRPr lang="en-US"/>
          </a:p>
        </p:txBody>
      </p:sp>
    </p:spTree>
    <p:extLst>
      <p:ext uri="{BB962C8B-B14F-4D97-AF65-F5344CB8AC3E}">
        <p14:creationId xmlns:p14="http://schemas.microsoft.com/office/powerpoint/2010/main" val="15510505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 fast</a:t>
            </a:r>
          </a:p>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110</a:t>
            </a:fld>
            <a:endParaRPr lang="en-US"/>
          </a:p>
        </p:txBody>
      </p:sp>
    </p:spTree>
    <p:extLst>
      <p:ext uri="{BB962C8B-B14F-4D97-AF65-F5344CB8AC3E}">
        <p14:creationId xmlns:p14="http://schemas.microsoft.com/office/powerpoint/2010/main" val="1309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a:t>
            </a:fld>
            <a:endParaRPr lang="en-US"/>
          </a:p>
        </p:txBody>
      </p:sp>
    </p:spTree>
    <p:extLst>
      <p:ext uri="{BB962C8B-B14F-4D97-AF65-F5344CB8AC3E}">
        <p14:creationId xmlns:p14="http://schemas.microsoft.com/office/powerpoint/2010/main" val="3767880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too many things, federated learning</a:t>
            </a:r>
          </a:p>
        </p:txBody>
      </p:sp>
      <p:sp>
        <p:nvSpPr>
          <p:cNvPr id="4" name="Slide Number Placeholder 3"/>
          <p:cNvSpPr>
            <a:spLocks noGrp="1"/>
          </p:cNvSpPr>
          <p:nvPr>
            <p:ph type="sldNum" sz="quarter" idx="5"/>
          </p:nvPr>
        </p:nvSpPr>
        <p:spPr/>
        <p:txBody>
          <a:bodyPr/>
          <a:lstStyle/>
          <a:p>
            <a:fld id="{E2226E65-ADC9-4F29-BA00-34B3E2F9B8F0}" type="slidenum">
              <a:rPr lang="en-US" smtClean="0"/>
              <a:t>111</a:t>
            </a:fld>
            <a:endParaRPr lang="en-US"/>
          </a:p>
        </p:txBody>
      </p:sp>
    </p:spTree>
    <p:extLst>
      <p:ext uri="{BB962C8B-B14F-4D97-AF65-F5344CB8AC3E}">
        <p14:creationId xmlns:p14="http://schemas.microsoft.com/office/powerpoint/2010/main" val="2490601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Blue's </a:t>
            </a:r>
            <a:r>
              <a:rPr lang="en-US" dirty="0">
                <a:hlinkClick r:id="rId3" tooltip="Evaluation function"/>
              </a:rPr>
              <a:t>evaluation function</a:t>
            </a:r>
            <a:r>
              <a:rPr lang="en-US" dirty="0"/>
              <a:t> was initially written in a generalized form, with many to-be-determined parameters (e.g., how important is a safe king position compared to a space advantage in the center, etc.). Values for these parameters were determined by analyzing thousands of master games. The evaluation function was then split into 8,000 parts, many of them designed for special positions. The opening book encapsulated more than 4,000 positions and 700,000 </a:t>
            </a:r>
            <a:r>
              <a:rPr lang="en-US" dirty="0">
                <a:hlinkClick r:id="rId4" tooltip="Grandmaster (chess)"/>
              </a:rPr>
              <a:t>grandmaster</a:t>
            </a:r>
            <a:r>
              <a:rPr lang="en-US" dirty="0"/>
              <a:t> games, while the endgame database contained many six-piece endgames and all five and fewer piece endgames. An additional database named the “extended book” summarizes entire games played by Grandmasters. The system combines its searching ability of 200 million chess positions per second with summary information in the extended book to select opening moves.</a:t>
            </a:r>
          </a:p>
        </p:txBody>
      </p:sp>
      <p:sp>
        <p:nvSpPr>
          <p:cNvPr id="4" name="Slide Number Placeholder 3"/>
          <p:cNvSpPr>
            <a:spLocks noGrp="1"/>
          </p:cNvSpPr>
          <p:nvPr>
            <p:ph type="sldNum" sz="quarter" idx="5"/>
          </p:nvPr>
        </p:nvSpPr>
        <p:spPr/>
        <p:txBody>
          <a:bodyPr/>
          <a:lstStyle/>
          <a:p>
            <a:fld id="{E2226E65-ADC9-4F29-BA00-34B3E2F9B8F0}" type="slidenum">
              <a:rPr lang="en-US" smtClean="0"/>
              <a:t>120</a:t>
            </a:fld>
            <a:endParaRPr lang="en-US"/>
          </a:p>
        </p:txBody>
      </p:sp>
    </p:spTree>
    <p:extLst>
      <p:ext uri="{BB962C8B-B14F-4D97-AF65-F5344CB8AC3E}">
        <p14:creationId xmlns:p14="http://schemas.microsoft.com/office/powerpoint/2010/main" val="16550984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clustering</a:t>
            </a:r>
          </a:p>
        </p:txBody>
      </p:sp>
      <p:sp>
        <p:nvSpPr>
          <p:cNvPr id="4" name="Slide Number Placeholder 3"/>
          <p:cNvSpPr>
            <a:spLocks noGrp="1"/>
          </p:cNvSpPr>
          <p:nvPr>
            <p:ph type="sldNum" sz="quarter" idx="5"/>
          </p:nvPr>
        </p:nvSpPr>
        <p:spPr/>
        <p:txBody>
          <a:bodyPr/>
          <a:lstStyle/>
          <a:p>
            <a:fld id="{E2226E65-ADC9-4F29-BA00-34B3E2F9B8F0}" type="slidenum">
              <a:rPr lang="en-US" smtClean="0"/>
              <a:t>136</a:t>
            </a:fld>
            <a:endParaRPr lang="en-US"/>
          </a:p>
        </p:txBody>
      </p:sp>
    </p:spTree>
    <p:extLst>
      <p:ext uri="{BB962C8B-B14F-4D97-AF65-F5344CB8AC3E}">
        <p14:creationId xmlns:p14="http://schemas.microsoft.com/office/powerpoint/2010/main" val="3927010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137</a:t>
            </a:fld>
            <a:endParaRPr lang="en-US"/>
          </a:p>
        </p:txBody>
      </p:sp>
    </p:spTree>
    <p:extLst>
      <p:ext uri="{BB962C8B-B14F-4D97-AF65-F5344CB8AC3E}">
        <p14:creationId xmlns:p14="http://schemas.microsoft.com/office/powerpoint/2010/main" val="27747867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138</a:t>
            </a:fld>
            <a:endParaRPr lang="en-US"/>
          </a:p>
        </p:txBody>
      </p:sp>
    </p:spTree>
    <p:extLst>
      <p:ext uri="{BB962C8B-B14F-4D97-AF65-F5344CB8AC3E}">
        <p14:creationId xmlns:p14="http://schemas.microsoft.com/office/powerpoint/2010/main" val="42035022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982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6935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1529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153</a:t>
            </a:fld>
            <a:endParaRPr lang="en-US"/>
          </a:p>
        </p:txBody>
      </p:sp>
    </p:spTree>
    <p:extLst>
      <p:ext uri="{BB962C8B-B14F-4D97-AF65-F5344CB8AC3E}">
        <p14:creationId xmlns:p14="http://schemas.microsoft.com/office/powerpoint/2010/main" val="41611160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155</a:t>
            </a:fld>
            <a:endParaRPr lang="en-US"/>
          </a:p>
        </p:txBody>
      </p:sp>
    </p:spTree>
    <p:extLst>
      <p:ext uri="{BB962C8B-B14F-4D97-AF65-F5344CB8AC3E}">
        <p14:creationId xmlns:p14="http://schemas.microsoft.com/office/powerpoint/2010/main" val="1185460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8</a:t>
            </a:fld>
            <a:endParaRPr lang="en-US"/>
          </a:p>
        </p:txBody>
      </p:sp>
    </p:spTree>
    <p:extLst>
      <p:ext uri="{BB962C8B-B14F-4D97-AF65-F5344CB8AC3E}">
        <p14:creationId xmlns:p14="http://schemas.microsoft.com/office/powerpoint/2010/main" val="95706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156</a:t>
            </a:fld>
            <a:endParaRPr lang="en-US"/>
          </a:p>
        </p:txBody>
      </p:sp>
    </p:spTree>
    <p:extLst>
      <p:ext uri="{BB962C8B-B14F-4D97-AF65-F5344CB8AC3E}">
        <p14:creationId xmlns:p14="http://schemas.microsoft.com/office/powerpoint/2010/main" val="2705181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[HassidimKaplanMansourMatiasStemmer20]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158</a:t>
            </a:fld>
            <a:endParaRPr lang="en-US"/>
          </a:p>
        </p:txBody>
      </p:sp>
    </p:spTree>
    <p:extLst>
      <p:ext uri="{BB962C8B-B14F-4D97-AF65-F5344CB8AC3E}">
        <p14:creationId xmlns:p14="http://schemas.microsoft.com/office/powerpoint/2010/main" val="3533716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159</a:t>
            </a:fld>
            <a:endParaRPr lang="en-US"/>
          </a:p>
        </p:txBody>
      </p:sp>
    </p:spTree>
    <p:extLst>
      <p:ext uri="{BB962C8B-B14F-4D97-AF65-F5344CB8AC3E}">
        <p14:creationId xmlns:p14="http://schemas.microsoft.com/office/powerpoint/2010/main" val="8721538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160</a:t>
            </a:fld>
            <a:endParaRPr lang="en-US"/>
          </a:p>
        </p:txBody>
      </p:sp>
    </p:spTree>
    <p:extLst>
      <p:ext uri="{BB962C8B-B14F-4D97-AF65-F5344CB8AC3E}">
        <p14:creationId xmlns:p14="http://schemas.microsoft.com/office/powerpoint/2010/main" val="2286264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161</a:t>
            </a:fld>
            <a:endParaRPr lang="en-US"/>
          </a:p>
        </p:txBody>
      </p:sp>
    </p:spTree>
    <p:extLst>
      <p:ext uri="{BB962C8B-B14F-4D97-AF65-F5344CB8AC3E}">
        <p14:creationId xmlns:p14="http://schemas.microsoft.com/office/powerpoint/2010/main" val="12957453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162</a:t>
            </a:fld>
            <a:endParaRPr lang="en-US"/>
          </a:p>
        </p:txBody>
      </p:sp>
    </p:spTree>
    <p:extLst>
      <p:ext uri="{BB962C8B-B14F-4D97-AF65-F5344CB8AC3E}">
        <p14:creationId xmlns:p14="http://schemas.microsoft.com/office/powerpoint/2010/main" val="4286176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163</a:t>
            </a:fld>
            <a:endParaRPr lang="en-US"/>
          </a:p>
        </p:txBody>
      </p:sp>
    </p:spTree>
    <p:extLst>
      <p:ext uri="{BB962C8B-B14F-4D97-AF65-F5344CB8AC3E}">
        <p14:creationId xmlns:p14="http://schemas.microsoft.com/office/powerpoint/2010/main" val="14339576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165</a:t>
            </a:fld>
            <a:endParaRPr lang="en-US"/>
          </a:p>
        </p:txBody>
      </p:sp>
    </p:spTree>
    <p:extLst>
      <p:ext uri="{BB962C8B-B14F-4D97-AF65-F5344CB8AC3E}">
        <p14:creationId xmlns:p14="http://schemas.microsoft.com/office/powerpoint/2010/main" val="284065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9</a:t>
            </a:fld>
            <a:endParaRPr lang="en-US"/>
          </a:p>
        </p:txBody>
      </p:sp>
    </p:spTree>
    <p:extLst>
      <p:ext uri="{BB962C8B-B14F-4D97-AF65-F5344CB8AC3E}">
        <p14:creationId xmlns:p14="http://schemas.microsoft.com/office/powerpoint/2010/main" val="347918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15AB-6C02-FBAD-5EEC-7EC2214E82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293A7C-0E5D-B7CC-BCEC-FBFF872F3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55E4DD-D7E9-C9F7-B759-65C074F951A1}"/>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5" name="Footer Placeholder 4">
            <a:extLst>
              <a:ext uri="{FF2B5EF4-FFF2-40B4-BE49-F238E27FC236}">
                <a16:creationId xmlns:a16="http://schemas.microsoft.com/office/drawing/2014/main" id="{F1DEE003-BB30-7CC1-2CA8-9B09F51E3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77F98-C9AD-12C1-F6D7-355F4C4ED9F7}"/>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83763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B62B-8C4F-9965-A0AD-2D3ABB77E8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D908C9-FD2F-FF99-87EC-AC672B3749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7F06A-93E4-7F43-7190-47F434B85F9E}"/>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5" name="Footer Placeholder 4">
            <a:extLst>
              <a:ext uri="{FF2B5EF4-FFF2-40B4-BE49-F238E27FC236}">
                <a16:creationId xmlns:a16="http://schemas.microsoft.com/office/drawing/2014/main" id="{9CA97484-DCDE-DA49-E1C8-E7B332E6B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423CC-8E69-77F7-AD98-FB03CA165410}"/>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972289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7D9BD-8CA4-F526-2928-9CEC4EAC8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39A54C-C5C2-A692-1D5E-62129D583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5C93F-F4C9-F9D8-14EC-881A72E6F010}"/>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5" name="Footer Placeholder 4">
            <a:extLst>
              <a:ext uri="{FF2B5EF4-FFF2-40B4-BE49-F238E27FC236}">
                <a16:creationId xmlns:a16="http://schemas.microsoft.com/office/drawing/2014/main" id="{782066D9-2758-1832-AFB1-C4F6D7E7C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23FCD-04E4-2DFC-71D1-73DC1838EB22}"/>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44180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8377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5F29-088C-4F88-9390-9446D6831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43BE5-1CB9-08FC-DFA1-9AFA42350F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B4F25-1D4A-2D3F-3612-99600C7AAD0F}"/>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5" name="Footer Placeholder 4">
            <a:extLst>
              <a:ext uri="{FF2B5EF4-FFF2-40B4-BE49-F238E27FC236}">
                <a16:creationId xmlns:a16="http://schemas.microsoft.com/office/drawing/2014/main" id="{12E3517B-CFA6-22EB-8352-EECB7845B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0E9DF-BC92-636E-ED62-E4E1C13B835D}"/>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265957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1B89-52B6-885F-C9A5-1EA16AA276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1E8DD9-303B-EB2E-7AE1-7113C9E151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C24615-7798-A898-4CCB-E46F3836B8FC}"/>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5" name="Footer Placeholder 4">
            <a:extLst>
              <a:ext uri="{FF2B5EF4-FFF2-40B4-BE49-F238E27FC236}">
                <a16:creationId xmlns:a16="http://schemas.microsoft.com/office/drawing/2014/main" id="{F8EDB9AD-B7A4-3088-7F0E-F62FCF4C0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90855-A191-5508-947A-39EF99EF73D5}"/>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369854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A1EC4-1AB3-2BF1-0A9B-86351FD3E0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127A3-90C6-CE30-601C-10E31D40A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F58776-4153-DD89-CA70-F7A9A30637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EFA1-DC67-21D2-EE4F-881B9F794682}"/>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6" name="Footer Placeholder 5">
            <a:extLst>
              <a:ext uri="{FF2B5EF4-FFF2-40B4-BE49-F238E27FC236}">
                <a16:creationId xmlns:a16="http://schemas.microsoft.com/office/drawing/2014/main" id="{9580398A-1F01-9928-E651-84ED4E888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B562C-2259-7F49-2D1E-9B80FEA95F4C}"/>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237879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64BD-024D-9ED4-A79C-1750153659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2C07BB-51F7-1418-B6E0-BB181F7115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4EE2C9-2ADE-D50A-C11B-A6D1B6C495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18C83B-C20D-3141-1D78-2D1CB6A90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B5C03D-F5D7-D845-26B8-697292738B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A61BA1-334A-D4D1-2B99-377A6570BDBE}"/>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8" name="Footer Placeholder 7">
            <a:extLst>
              <a:ext uri="{FF2B5EF4-FFF2-40B4-BE49-F238E27FC236}">
                <a16:creationId xmlns:a16="http://schemas.microsoft.com/office/drawing/2014/main" id="{B92E5F17-2C43-4CF0-1F33-03C52D967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36E8C-F099-14AB-8965-8B08ACFB6396}"/>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16960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CAAB-7562-E34C-5A41-09D4949799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52BB0-D9CE-6466-E1E1-7F4EEF988BC2}"/>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4" name="Footer Placeholder 3">
            <a:extLst>
              <a:ext uri="{FF2B5EF4-FFF2-40B4-BE49-F238E27FC236}">
                <a16:creationId xmlns:a16="http://schemas.microsoft.com/office/drawing/2014/main" id="{47A5A30E-ACFE-E690-D98F-0368B77A8A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03C102-28FF-49BF-B0D9-21124DA822FA}"/>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89111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39AFA-2D5D-8BF8-484B-F0AE47C2C8BB}"/>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3" name="Footer Placeholder 2">
            <a:extLst>
              <a:ext uri="{FF2B5EF4-FFF2-40B4-BE49-F238E27FC236}">
                <a16:creationId xmlns:a16="http://schemas.microsoft.com/office/drawing/2014/main" id="{B4B24EEA-A0B3-5AA3-6377-EF65EBE2D8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FA1CF-FD26-4336-2C98-3080345DB746}"/>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155568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3D31-D763-6F84-B6ED-F4D958EEF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B537A-7F6F-7C2D-BC2D-768EE3E389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78697-70C5-1BB6-561A-FBFB56554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AF03A-5825-D833-1626-02B42043CA82}"/>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6" name="Footer Placeholder 5">
            <a:extLst>
              <a:ext uri="{FF2B5EF4-FFF2-40B4-BE49-F238E27FC236}">
                <a16:creationId xmlns:a16="http://schemas.microsoft.com/office/drawing/2014/main" id="{8A635255-A501-17C9-C4AC-CA087D2AB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5BE3D-9026-BC7F-E2A7-67ADA6FB53A0}"/>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56837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4780-7C5D-A0BC-5452-008EF754B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010E4-A532-E192-33D6-9E40E9062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CD805C-41B4-FAF3-0237-3FF87DB96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99BC6-53ED-1CBF-3B43-0A79555993A5}"/>
              </a:ext>
            </a:extLst>
          </p:cNvPr>
          <p:cNvSpPr>
            <a:spLocks noGrp="1"/>
          </p:cNvSpPr>
          <p:nvPr>
            <p:ph type="dt" sz="half" idx="10"/>
          </p:nvPr>
        </p:nvSpPr>
        <p:spPr/>
        <p:txBody>
          <a:bodyPr/>
          <a:lstStyle/>
          <a:p>
            <a:fld id="{44E1C202-233D-43BC-9F6B-542399062D0F}" type="datetimeFigureOut">
              <a:rPr lang="en-US" smtClean="0"/>
              <a:t>1/17/2023</a:t>
            </a:fld>
            <a:endParaRPr lang="en-US"/>
          </a:p>
        </p:txBody>
      </p:sp>
      <p:sp>
        <p:nvSpPr>
          <p:cNvPr id="6" name="Footer Placeholder 5">
            <a:extLst>
              <a:ext uri="{FF2B5EF4-FFF2-40B4-BE49-F238E27FC236}">
                <a16:creationId xmlns:a16="http://schemas.microsoft.com/office/drawing/2014/main" id="{F6ED1070-427A-C51D-83B0-AF34A45CE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B52B0-3F3B-37B2-4CD4-80B32CF239BD}"/>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920028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84690-1666-E539-6988-481DB5A35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5FA687-93F7-E947-9CA8-7DC8DE746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80DCD-F26E-E23E-68B5-C883C2330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1C202-233D-43BC-9F6B-542399062D0F}" type="datetimeFigureOut">
              <a:rPr lang="en-US" smtClean="0"/>
              <a:t>1/17/2023</a:t>
            </a:fld>
            <a:endParaRPr lang="en-US"/>
          </a:p>
        </p:txBody>
      </p:sp>
      <p:sp>
        <p:nvSpPr>
          <p:cNvPr id="5" name="Footer Placeholder 4">
            <a:extLst>
              <a:ext uri="{FF2B5EF4-FFF2-40B4-BE49-F238E27FC236}">
                <a16:creationId xmlns:a16="http://schemas.microsoft.com/office/drawing/2014/main" id="{3AA55601-E412-D5EF-C65A-73806D97F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E5DE13-0959-EC4F-6A21-5A81099280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82E3E-DDE6-4270-8CF9-AD7346868BDE}" type="slidenum">
              <a:rPr lang="en-US" smtClean="0"/>
              <a:t>‹#›</a:t>
            </a:fld>
            <a:endParaRPr lang="en-US"/>
          </a:p>
        </p:txBody>
      </p:sp>
    </p:spTree>
    <p:extLst>
      <p:ext uri="{BB962C8B-B14F-4D97-AF65-F5344CB8AC3E}">
        <p14:creationId xmlns:p14="http://schemas.microsoft.com/office/powerpoint/2010/main" val="3476027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png"/><Relationship Id="rId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1.jpg"/><Relationship Id="rId1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51.jpg"/><Relationship Id="rId7" Type="http://schemas.openxmlformats.org/officeDocument/2006/relationships/image" Target="../media/image150.jp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NULL"/><Relationship Id="rId10" Type="http://schemas.openxmlformats.org/officeDocument/2006/relationships/image" Target="../media/image153.png"/><Relationship Id="rId4" Type="http://schemas.openxmlformats.org/officeDocument/2006/relationships/image" Target="../media/image880.png"/><Relationship Id="rId9" Type="http://schemas.openxmlformats.org/officeDocument/2006/relationships/image" Target="../media/image152.jp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png"/><Relationship Id="rId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1.jpg"/><Relationship Id="rId1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67.png"/></Relationships>
</file>

<file path=ppt/slides/_rels/slide1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2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16.jpg"/><Relationship Id="rId2" Type="http://schemas.openxmlformats.org/officeDocument/2006/relationships/notesSlide" Target="../notesSlides/notesSlide13.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1.jpg"/><Relationship Id="rId14" Type="http://schemas.openxmlformats.org/officeDocument/2006/relationships/image" Target="../media/image18.png"/></Relationships>
</file>

<file path=ppt/slides/_rels/slide130.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3.png"/><Relationship Id="rId3" Type="http://schemas.openxmlformats.org/officeDocument/2006/relationships/image" Target="../media/image172.png"/><Relationship Id="rId7" Type="http://schemas.openxmlformats.org/officeDocument/2006/relationships/image" Target="../media/image176.png"/><Relationship Id="rId12" Type="http://schemas.openxmlformats.org/officeDocument/2006/relationships/image" Target="../media/image182.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1.png"/><Relationship Id="rId5" Type="http://schemas.openxmlformats.org/officeDocument/2006/relationships/image" Target="../media/image174.png"/><Relationship Id="rId15" Type="http://schemas.openxmlformats.org/officeDocument/2006/relationships/image" Target="../media/image185.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84.png"/></Relationships>
</file>

<file path=ppt/slides/_rels/slide131.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3.png"/><Relationship Id="rId18" Type="http://schemas.openxmlformats.org/officeDocument/2006/relationships/image" Target="../media/image188.png"/><Relationship Id="rId3" Type="http://schemas.openxmlformats.org/officeDocument/2006/relationships/image" Target="../media/image172.png"/><Relationship Id="rId21" Type="http://schemas.openxmlformats.org/officeDocument/2006/relationships/image" Target="../media/image191.png"/><Relationship Id="rId7" Type="http://schemas.openxmlformats.org/officeDocument/2006/relationships/image" Target="../media/image176.png"/><Relationship Id="rId12" Type="http://schemas.openxmlformats.org/officeDocument/2006/relationships/image" Target="../media/image182.png"/><Relationship Id="rId17" Type="http://schemas.openxmlformats.org/officeDocument/2006/relationships/image" Target="../media/image187.png"/><Relationship Id="rId2" Type="http://schemas.openxmlformats.org/officeDocument/2006/relationships/image" Target="../media/image171.png"/><Relationship Id="rId16" Type="http://schemas.openxmlformats.org/officeDocument/2006/relationships/image" Target="../media/image186.png"/><Relationship Id="rId20"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1.png"/><Relationship Id="rId5" Type="http://schemas.openxmlformats.org/officeDocument/2006/relationships/image" Target="../media/image174.png"/><Relationship Id="rId15" Type="http://schemas.openxmlformats.org/officeDocument/2006/relationships/image" Target="../media/image185.png"/><Relationship Id="rId10" Type="http://schemas.openxmlformats.org/officeDocument/2006/relationships/image" Target="../media/image179.png"/><Relationship Id="rId19" Type="http://schemas.openxmlformats.org/officeDocument/2006/relationships/image" Target="../media/image189.pn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84.png"/></Relationships>
</file>

<file path=ppt/slides/_rels/slide13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900.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0.png"/><Relationship Id="rId7" Type="http://schemas.openxmlformats.org/officeDocument/2006/relationships/image" Target="../media/image40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210.png"/><Relationship Id="rId4" Type="http://schemas.openxmlformats.org/officeDocument/2006/relationships/image" Target="../media/image311.png"/></Relationships>
</file>

<file path=ppt/slides/_rels/slide139.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00.png"/><Relationship Id="rId7" Type="http://schemas.openxmlformats.org/officeDocument/2006/relationships/image" Target="../media/image8.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740.png"/><Relationship Id="rId4" Type="http://schemas.openxmlformats.org/officeDocument/2006/relationships/image" Target="../media/image3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3.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4.xml.rels><?xml version="1.0" encoding="UTF-8" standalone="yes"?>
<Relationships xmlns="http://schemas.openxmlformats.org/package/2006/relationships"><Relationship Id="rId2" Type="http://schemas.openxmlformats.org/officeDocument/2006/relationships/image" Target="../media/image172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1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1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10.png"/></Relationships>
</file>

<file path=ppt/slides/_rels/slide15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5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00.png"/><Relationship Id="rId4" Type="http://schemas.openxmlformats.org/officeDocument/2006/relationships/image" Target="../media/image331.png"/></Relationships>
</file>

<file path=ppt/slides/_rels/slide15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350.png"/></Relationships>
</file>

<file path=ppt/slides/_rels/slide1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6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59.png"/><Relationship Id="rId4" Type="http://schemas.openxmlformats.org/officeDocument/2006/relationships/image" Target="../media/image1580.png"/></Relationships>
</file>

<file path=ppt/slides/_rels/slide162.xml.rels><?xml version="1.0" encoding="UTF-8" standalone="yes"?>
<Relationships xmlns="http://schemas.openxmlformats.org/package/2006/relationships"><Relationship Id="rId8" Type="http://schemas.openxmlformats.org/officeDocument/2006/relationships/image" Target="../media/image206.jpg"/><Relationship Id="rId3" Type="http://schemas.openxmlformats.org/officeDocument/2006/relationships/image" Target="../media/image204.jpg"/><Relationship Id="rId7" Type="http://schemas.openxmlformats.org/officeDocument/2006/relationships/image" Target="../media/image205.jp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NULL"/><Relationship Id="rId4" Type="http://schemas.openxmlformats.org/officeDocument/2006/relationships/image" Target="../media/image880.png"/><Relationship Id="rId9" Type="http://schemas.openxmlformats.org/officeDocument/2006/relationships/image" Target="../media/image207.jpg"/></Relationships>
</file>

<file path=ppt/slides/_rels/slide16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000.png"/><Relationship Id="rId4" Type="http://schemas.openxmlformats.org/officeDocument/2006/relationships/image" Target="../media/image770.png"/></Relationships>
</file>

<file path=ppt/slides/_rels/slide16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79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webp"/><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54.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00.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7.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10" Type="http://schemas.openxmlformats.org/officeDocument/2006/relationships/image" Target="../media/image38.png"/><Relationship Id="rId4" Type="http://schemas.openxmlformats.org/officeDocument/2006/relationships/image" Target="../media/image58.pn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6.png"/><Relationship Id="rId4" Type="http://schemas.openxmlformats.org/officeDocument/2006/relationships/image" Target="../media/image93.png"/><Relationship Id="rId9" Type="http://schemas.openxmlformats.org/officeDocument/2006/relationships/image" Target="../media/image95.png"/></Relationships>
</file>

<file path=ppt/slides/_rels/slide8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6.png"/><Relationship Id="rId4" Type="http://schemas.openxmlformats.org/officeDocument/2006/relationships/image" Target="../media/image93.png"/><Relationship Id="rId9"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03.png"/><Relationship Id="rId7"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107.png"/><Relationship Id="rId5" Type="http://schemas.openxmlformats.org/officeDocument/2006/relationships/image" Target="../media/image104.png"/><Relationship Id="rId10" Type="http://schemas.openxmlformats.org/officeDocument/2006/relationships/image" Target="../media/image106.png"/><Relationship Id="rId4" Type="http://schemas.openxmlformats.org/officeDocument/2006/relationships/image" Target="../media/image85.png"/><Relationship Id="rId9" Type="http://schemas.openxmlformats.org/officeDocument/2006/relationships/image" Target="../media/image105.png"/></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21.jpeg"/><Relationship Id="rId13" Type="http://schemas.openxmlformats.org/officeDocument/2006/relationships/image" Target="../media/image126.jpg"/><Relationship Id="rId18" Type="http://schemas.openxmlformats.org/officeDocument/2006/relationships/image" Target="../media/image131.jpg"/><Relationship Id="rId26" Type="http://schemas.openxmlformats.org/officeDocument/2006/relationships/image" Target="../media/image139.jpg"/><Relationship Id="rId3" Type="http://schemas.openxmlformats.org/officeDocument/2006/relationships/image" Target="../media/image116.jpg"/><Relationship Id="rId21" Type="http://schemas.openxmlformats.org/officeDocument/2006/relationships/image" Target="../media/image134.jpg"/><Relationship Id="rId7" Type="http://schemas.openxmlformats.org/officeDocument/2006/relationships/image" Target="../media/image120.jpg"/><Relationship Id="rId12" Type="http://schemas.openxmlformats.org/officeDocument/2006/relationships/image" Target="../media/image125.jpeg"/><Relationship Id="rId17" Type="http://schemas.openxmlformats.org/officeDocument/2006/relationships/image" Target="../media/image130.jpg"/><Relationship Id="rId25" Type="http://schemas.openxmlformats.org/officeDocument/2006/relationships/image" Target="../media/image138.jpg"/><Relationship Id="rId2" Type="http://schemas.openxmlformats.org/officeDocument/2006/relationships/notesSlide" Target="../notesSlides/notesSlide57.xml"/><Relationship Id="rId16" Type="http://schemas.openxmlformats.org/officeDocument/2006/relationships/image" Target="../media/image129.jpeg"/><Relationship Id="rId20" Type="http://schemas.openxmlformats.org/officeDocument/2006/relationships/image" Target="../media/image133.jpg"/><Relationship Id="rId1" Type="http://schemas.openxmlformats.org/officeDocument/2006/relationships/slideLayout" Target="../slideLayouts/slideLayout2.xml"/><Relationship Id="rId6" Type="http://schemas.openxmlformats.org/officeDocument/2006/relationships/image" Target="../media/image119.jpeg"/><Relationship Id="rId11" Type="http://schemas.openxmlformats.org/officeDocument/2006/relationships/image" Target="../media/image124.jpg"/><Relationship Id="rId24" Type="http://schemas.openxmlformats.org/officeDocument/2006/relationships/image" Target="../media/image137.jpg"/><Relationship Id="rId5" Type="http://schemas.openxmlformats.org/officeDocument/2006/relationships/image" Target="../media/image118.png"/><Relationship Id="rId15" Type="http://schemas.openxmlformats.org/officeDocument/2006/relationships/image" Target="../media/image128.jpg"/><Relationship Id="rId23" Type="http://schemas.openxmlformats.org/officeDocument/2006/relationships/image" Target="../media/image136.jpg"/><Relationship Id="rId10" Type="http://schemas.openxmlformats.org/officeDocument/2006/relationships/image" Target="../media/image123.png"/><Relationship Id="rId19" Type="http://schemas.openxmlformats.org/officeDocument/2006/relationships/image" Target="../media/image132.jpg"/><Relationship Id="rId4" Type="http://schemas.openxmlformats.org/officeDocument/2006/relationships/image" Target="../media/image117.jpg"/><Relationship Id="rId9" Type="http://schemas.openxmlformats.org/officeDocument/2006/relationships/image" Target="../media/image122.jpg"/><Relationship Id="rId14" Type="http://schemas.openxmlformats.org/officeDocument/2006/relationships/image" Target="../media/image127.jpg"/><Relationship Id="rId22" Type="http://schemas.openxmlformats.org/officeDocument/2006/relationships/image" Target="../media/image135.jpg"/></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6CEA-9B72-09DA-7E6A-D7C5CA84DC11}"/>
              </a:ext>
            </a:extLst>
          </p:cNvPr>
          <p:cNvSpPr>
            <a:spLocks noGrp="1"/>
          </p:cNvSpPr>
          <p:nvPr>
            <p:ph type="ctrTitle"/>
          </p:nvPr>
        </p:nvSpPr>
        <p:spPr>
          <a:xfrm>
            <a:off x="1524000" y="905547"/>
            <a:ext cx="9144000" cy="2387600"/>
          </a:xfrm>
        </p:spPr>
        <p:txBody>
          <a:bodyPr/>
          <a:lstStyle/>
          <a:p>
            <a:r>
              <a:rPr lang="en-US" dirty="0">
                <a:solidFill>
                  <a:schemeClr val="accent1"/>
                </a:solidFill>
              </a:rPr>
              <a:t>Theoretical Foundations of Modern Data Science</a:t>
            </a:r>
          </a:p>
        </p:txBody>
      </p:sp>
      <p:sp>
        <p:nvSpPr>
          <p:cNvPr id="3" name="Subtitle 2">
            <a:extLst>
              <a:ext uri="{FF2B5EF4-FFF2-40B4-BE49-F238E27FC236}">
                <a16:creationId xmlns:a16="http://schemas.microsoft.com/office/drawing/2014/main" id="{6425AA29-FA2E-25B6-73ED-A23659725F7F}"/>
              </a:ext>
            </a:extLst>
          </p:cNvPr>
          <p:cNvSpPr>
            <a:spLocks noGrp="1"/>
          </p:cNvSpPr>
          <p:nvPr>
            <p:ph type="subTitle" idx="1"/>
          </p:nvPr>
        </p:nvSpPr>
        <p:spPr>
          <a:xfrm>
            <a:off x="1524000" y="3694112"/>
            <a:ext cx="9144000" cy="1655762"/>
          </a:xfrm>
        </p:spPr>
        <p:txBody>
          <a:bodyPr>
            <a:normAutofit/>
          </a:bodyPr>
          <a:lstStyle/>
          <a:p>
            <a:r>
              <a:rPr lang="en-US" sz="3200" dirty="0">
                <a:solidFill>
                  <a:srgbClr val="C00000"/>
                </a:solidFill>
              </a:rPr>
              <a:t>Samson Zhou</a:t>
            </a:r>
          </a:p>
        </p:txBody>
      </p:sp>
      <p:pic>
        <p:nvPicPr>
          <p:cNvPr id="4" name="Picture 3">
            <a:extLst>
              <a:ext uri="{FF2B5EF4-FFF2-40B4-BE49-F238E27FC236}">
                <a16:creationId xmlns:a16="http://schemas.microsoft.com/office/drawing/2014/main" id="{187E8F24-5989-C94F-28B0-8A8272E2E132}"/>
              </a:ext>
            </a:extLst>
          </p:cNvPr>
          <p:cNvPicPr>
            <a:picLocks noChangeAspect="1"/>
          </p:cNvPicPr>
          <p:nvPr/>
        </p:nvPicPr>
        <p:blipFill>
          <a:blip r:embed="rId3"/>
          <a:stretch>
            <a:fillRect/>
          </a:stretch>
        </p:blipFill>
        <p:spPr>
          <a:xfrm>
            <a:off x="5508295" y="4661600"/>
            <a:ext cx="1175409" cy="1640499"/>
          </a:xfrm>
          <a:prstGeom prst="rect">
            <a:avLst/>
          </a:prstGeom>
        </p:spPr>
      </p:pic>
      <p:pic>
        <p:nvPicPr>
          <p:cNvPr id="5" name="Picture 4">
            <a:extLst>
              <a:ext uri="{FF2B5EF4-FFF2-40B4-BE49-F238E27FC236}">
                <a16:creationId xmlns:a16="http://schemas.microsoft.com/office/drawing/2014/main" id="{AEC5D2EC-222C-E890-D322-823A81912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2078" y="109752"/>
            <a:ext cx="3829050" cy="1190625"/>
          </a:xfrm>
          <a:prstGeom prst="rect">
            <a:avLst/>
          </a:prstGeom>
        </p:spPr>
      </p:pic>
      <p:pic>
        <p:nvPicPr>
          <p:cNvPr id="6" name="Picture 5">
            <a:extLst>
              <a:ext uri="{FF2B5EF4-FFF2-40B4-BE49-F238E27FC236}">
                <a16:creationId xmlns:a16="http://schemas.microsoft.com/office/drawing/2014/main" id="{C543D6F1-E37B-6779-79C9-31ED6848A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1246" y="213310"/>
            <a:ext cx="819592" cy="983510"/>
          </a:xfrm>
          <a:prstGeom prst="rect">
            <a:avLst/>
          </a:prstGeom>
        </p:spPr>
      </p:pic>
      <p:pic>
        <p:nvPicPr>
          <p:cNvPr id="12" name="Picture 11">
            <a:extLst>
              <a:ext uri="{FF2B5EF4-FFF2-40B4-BE49-F238E27FC236}">
                <a16:creationId xmlns:a16="http://schemas.microsoft.com/office/drawing/2014/main" id="{B9697F2B-43D0-9644-04D1-0CBECE720861}"/>
              </a:ext>
            </a:extLst>
          </p:cNvPr>
          <p:cNvPicPr>
            <a:picLocks noChangeAspect="1"/>
          </p:cNvPicPr>
          <p:nvPr/>
        </p:nvPicPr>
        <p:blipFill>
          <a:blip r:embed="rId6"/>
          <a:stretch>
            <a:fillRect/>
          </a:stretch>
        </p:blipFill>
        <p:spPr>
          <a:xfrm>
            <a:off x="8438610" y="3711333"/>
            <a:ext cx="3648075" cy="3133725"/>
          </a:xfrm>
          <a:prstGeom prst="rect">
            <a:avLst/>
          </a:prstGeom>
        </p:spPr>
      </p:pic>
      <p:pic>
        <p:nvPicPr>
          <p:cNvPr id="8" name="Picture 7">
            <a:extLst>
              <a:ext uri="{FF2B5EF4-FFF2-40B4-BE49-F238E27FC236}">
                <a16:creationId xmlns:a16="http://schemas.microsoft.com/office/drawing/2014/main" id="{038A398C-6DA0-9E0C-9957-49BC056DB5E5}"/>
              </a:ext>
            </a:extLst>
          </p:cNvPr>
          <p:cNvPicPr>
            <a:picLocks noChangeAspect="1"/>
          </p:cNvPicPr>
          <p:nvPr/>
        </p:nvPicPr>
        <p:blipFill>
          <a:blip r:embed="rId7"/>
          <a:stretch>
            <a:fillRect/>
          </a:stretch>
        </p:blipFill>
        <p:spPr>
          <a:xfrm>
            <a:off x="105315" y="3426279"/>
            <a:ext cx="4315856" cy="3301890"/>
          </a:xfrm>
          <a:prstGeom prst="rect">
            <a:avLst/>
          </a:prstGeom>
        </p:spPr>
      </p:pic>
    </p:spTree>
    <p:extLst>
      <p:ext uri="{BB962C8B-B14F-4D97-AF65-F5344CB8AC3E}">
        <p14:creationId xmlns:p14="http://schemas.microsoft.com/office/powerpoint/2010/main" val="3182449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476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Graph Theory for Memory Hard Functions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11015382" cy="3046988"/>
          </a:xfrm>
          <a:prstGeom prst="rect">
            <a:avLst/>
          </a:prstGeom>
        </p:spPr>
        <p:txBody>
          <a:bodyPr wrap="square">
            <a:spAutoFit/>
          </a:bodyPr>
          <a:lstStyle/>
          <a:p>
            <a:pPr marL="457200" indent="-457200">
              <a:buFont typeface="Arial" panose="020B0604020202020204" pitchFamily="34" charset="0"/>
              <a:buChar char="•"/>
            </a:pPr>
            <a:r>
              <a:rPr lang="en-US" sz="3200" dirty="0"/>
              <a:t>Proved the security benefits of memory-hard functions using an economic marginal cost-revenue analysis </a:t>
            </a:r>
            <a:r>
              <a:rPr lang="en-US" sz="3200" dirty="0">
                <a:solidFill>
                  <a:srgbClr val="7030A0"/>
                </a:solidFill>
              </a:rPr>
              <a:t>[BH</a:t>
            </a:r>
            <a:r>
              <a:rPr lang="en-US" sz="3200" dirty="0">
                <a:solidFill>
                  <a:srgbClr val="FF0000"/>
                </a:solidFill>
              </a:rPr>
              <a:t>Z</a:t>
            </a:r>
            <a:r>
              <a:rPr lang="en-US" sz="3200" dirty="0">
                <a:solidFill>
                  <a:srgbClr val="7030A0"/>
                </a:solidFill>
              </a:rPr>
              <a:t>18]</a:t>
            </a:r>
          </a:p>
          <a:p>
            <a:pPr marL="457200" indent="-457200">
              <a:buFont typeface="Arial" panose="020B0604020202020204" pitchFamily="34" charset="0"/>
              <a:buChar char="•"/>
            </a:pPr>
            <a:r>
              <a:rPr lang="en-US" sz="3200" dirty="0"/>
              <a:t>Showed the hardness of computing </a:t>
            </a:r>
            <a:r>
              <a:rPr lang="en-US" sz="3200" dirty="0">
                <a:solidFill>
                  <a:srgbClr val="7030A0"/>
                </a:solidFill>
              </a:rPr>
              <a:t>[B</a:t>
            </a:r>
            <a:r>
              <a:rPr lang="en-US" sz="3200" dirty="0">
                <a:solidFill>
                  <a:srgbClr val="FF0000"/>
                </a:solidFill>
              </a:rPr>
              <a:t>Z</a:t>
            </a:r>
            <a:r>
              <a:rPr lang="en-US" sz="3200" dirty="0">
                <a:solidFill>
                  <a:srgbClr val="7030A0"/>
                </a:solidFill>
              </a:rPr>
              <a:t>18] </a:t>
            </a:r>
            <a:r>
              <a:rPr lang="en-US" sz="3200" dirty="0"/>
              <a:t>and approximating the computational cost </a:t>
            </a:r>
            <a:r>
              <a:rPr lang="en-US" sz="3200" dirty="0">
                <a:solidFill>
                  <a:srgbClr val="7030A0"/>
                </a:solidFill>
              </a:rPr>
              <a:t>[BL</a:t>
            </a:r>
            <a:r>
              <a:rPr lang="en-US" sz="3200" dirty="0">
                <a:solidFill>
                  <a:srgbClr val="FF0000"/>
                </a:solidFill>
              </a:rPr>
              <a:t>Z</a:t>
            </a:r>
            <a:r>
              <a:rPr lang="en-US" sz="3200" dirty="0">
                <a:solidFill>
                  <a:srgbClr val="7030A0"/>
                </a:solidFill>
              </a:rPr>
              <a:t>20] </a:t>
            </a:r>
            <a:r>
              <a:rPr lang="en-US" sz="3200" dirty="0"/>
              <a:t>of graph pebbling</a:t>
            </a:r>
            <a:endParaRPr lang="en-US" sz="3200" dirty="0">
              <a:solidFill>
                <a:srgbClr val="00B0F0"/>
              </a:solidFill>
            </a:endParaRPr>
          </a:p>
          <a:p>
            <a:pPr marL="457200" indent="-457200">
              <a:buFont typeface="Arial" panose="020B0604020202020204" pitchFamily="34" charset="0"/>
              <a:buChar char="•"/>
            </a:pPr>
            <a:r>
              <a:rPr lang="en-US" sz="3200" dirty="0"/>
              <a:t>Applied graph theory to cryptanalyze the computational complexity of memory-hard functions </a:t>
            </a:r>
            <a:r>
              <a:rPr lang="en-US" sz="3200" dirty="0">
                <a:solidFill>
                  <a:srgbClr val="7030A0"/>
                </a:solidFill>
              </a:rPr>
              <a:t>[B</a:t>
            </a:r>
            <a:r>
              <a:rPr lang="en-US" sz="3200" dirty="0">
                <a:solidFill>
                  <a:srgbClr val="FF0000"/>
                </a:solidFill>
              </a:rPr>
              <a:t>Z</a:t>
            </a:r>
            <a:r>
              <a:rPr lang="en-US" sz="3200" dirty="0">
                <a:solidFill>
                  <a:srgbClr val="7030A0"/>
                </a:solidFill>
              </a:rPr>
              <a:t>18, BR</a:t>
            </a:r>
            <a:r>
              <a:rPr lang="en-US" sz="3200" dirty="0">
                <a:solidFill>
                  <a:srgbClr val="FF0000"/>
                </a:solidFill>
              </a:rPr>
              <a:t>Z</a:t>
            </a:r>
            <a:r>
              <a:rPr lang="en-US" sz="3200" dirty="0">
                <a:solidFill>
                  <a:srgbClr val="7030A0"/>
                </a:solidFill>
              </a:rPr>
              <a:t>18]</a:t>
            </a:r>
          </a:p>
        </p:txBody>
      </p:sp>
      <p:pic>
        <p:nvPicPr>
          <p:cNvPr id="23" name="Picture 22">
            <a:extLst>
              <a:ext uri="{FF2B5EF4-FFF2-40B4-BE49-F238E27FC236}">
                <a16:creationId xmlns:a16="http://schemas.microsoft.com/office/drawing/2014/main" id="{6BE4D254-B11E-8D74-93D1-1A05D1E6D40C}"/>
              </a:ext>
            </a:extLst>
          </p:cNvPr>
          <p:cNvPicPr>
            <a:picLocks noChangeAspect="1"/>
          </p:cNvPicPr>
          <p:nvPr/>
        </p:nvPicPr>
        <p:blipFill>
          <a:blip r:embed="rId3"/>
          <a:stretch>
            <a:fillRect/>
          </a:stretch>
        </p:blipFill>
        <p:spPr>
          <a:xfrm>
            <a:off x="5683827" y="5010150"/>
            <a:ext cx="6012873" cy="1333500"/>
          </a:xfrm>
          <a:prstGeom prst="rect">
            <a:avLst/>
          </a:prstGeom>
        </p:spPr>
      </p:pic>
    </p:spTree>
    <p:extLst>
      <p:ext uri="{BB962C8B-B14F-4D97-AF65-F5344CB8AC3E}">
        <p14:creationId xmlns:p14="http://schemas.microsoft.com/office/powerpoint/2010/main" val="14320590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17F70-4CA1-46E7-7020-06AA71798920}"/>
              </a:ext>
            </a:extLst>
          </p:cNvPr>
          <p:cNvPicPr>
            <a:picLocks noChangeAspect="1"/>
          </p:cNvPicPr>
          <p:nvPr/>
        </p:nvPicPr>
        <p:blipFill>
          <a:blip r:embed="rId2"/>
          <a:stretch>
            <a:fillRect/>
          </a:stretch>
        </p:blipFill>
        <p:spPr>
          <a:xfrm>
            <a:off x="434252" y="2577297"/>
            <a:ext cx="11531505" cy="3795958"/>
          </a:xfrm>
          <a:prstGeom prst="rect">
            <a:avLst/>
          </a:prstGeom>
        </p:spPr>
      </p:pic>
      <p:pic>
        <p:nvPicPr>
          <p:cNvPr id="9" name="Picture 8">
            <a:extLst>
              <a:ext uri="{FF2B5EF4-FFF2-40B4-BE49-F238E27FC236}">
                <a16:creationId xmlns:a16="http://schemas.microsoft.com/office/drawing/2014/main" id="{64AF2E66-9F02-BB6F-F96F-3BAC1F28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448" y="663854"/>
            <a:ext cx="2171700" cy="2105025"/>
          </a:xfrm>
          <a:prstGeom prst="rect">
            <a:avLst/>
          </a:prstGeom>
        </p:spPr>
      </p:pic>
      <p:sp>
        <p:nvSpPr>
          <p:cNvPr id="11" name="TextBox 10">
            <a:extLst>
              <a:ext uri="{FF2B5EF4-FFF2-40B4-BE49-F238E27FC236}">
                <a16:creationId xmlns:a16="http://schemas.microsoft.com/office/drawing/2014/main" id="{4A9DA869-16BB-67DE-522C-FCC43E9EB789}"/>
              </a:ext>
            </a:extLst>
          </p:cNvPr>
          <p:cNvSpPr txBox="1"/>
          <p:nvPr/>
        </p:nvSpPr>
        <p:spPr>
          <a:xfrm>
            <a:off x="434252" y="1131591"/>
            <a:ext cx="2366097" cy="646331"/>
          </a:xfrm>
          <a:prstGeom prst="rect">
            <a:avLst/>
          </a:prstGeom>
          <a:noFill/>
        </p:spPr>
        <p:txBody>
          <a:bodyPr wrap="none" rtlCol="0">
            <a:spAutoFit/>
          </a:bodyPr>
          <a:lstStyle/>
          <a:p>
            <a:r>
              <a:rPr lang="en-US" sz="3600" dirty="0">
                <a:solidFill>
                  <a:srgbClr val="C00000"/>
                </a:solidFill>
              </a:rPr>
              <a:t>census.gov</a:t>
            </a:r>
            <a:r>
              <a:rPr lang="en-US" sz="3600" dirty="0"/>
              <a:t>:</a:t>
            </a:r>
          </a:p>
        </p:txBody>
      </p:sp>
      <p:sp>
        <p:nvSpPr>
          <p:cNvPr id="2" name="Rectangle 1">
            <a:extLst>
              <a:ext uri="{FF2B5EF4-FFF2-40B4-BE49-F238E27FC236}">
                <a16:creationId xmlns:a16="http://schemas.microsoft.com/office/drawing/2014/main" id="{BEA4DCC4-52FB-CA79-A6FD-6094B8E5560A}"/>
              </a:ext>
            </a:extLst>
          </p:cNvPr>
          <p:cNvSpPr/>
          <p:nvPr/>
        </p:nvSpPr>
        <p:spPr>
          <a:xfrm>
            <a:off x="226243" y="4551903"/>
            <a:ext cx="11739514" cy="552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7245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Rice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21292655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Rice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graphicFrame>
        <p:nvGraphicFramePr>
          <p:cNvPr id="5" name="Table 9">
            <a:extLst>
              <a:ext uri="{FF2B5EF4-FFF2-40B4-BE49-F238E27FC236}">
                <a16:creationId xmlns:a16="http://schemas.microsoft.com/office/drawing/2014/main" id="{3CBFBB7A-91BF-2C19-47CC-57B76D82194E}"/>
              </a:ext>
            </a:extLst>
          </p:cNvPr>
          <p:cNvGraphicFramePr>
            <a:graphicFrameLocks noGrp="1"/>
          </p:cNvGraphicFramePr>
          <p:nvPr/>
        </p:nvGraphicFramePr>
        <p:xfrm>
          <a:off x="7040481" y="2019744"/>
          <a:ext cx="3697444"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Employer</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Female</a:t>
                      </a:r>
                    </a:p>
                  </a:txBody>
                  <a:tcPr/>
                </a:tc>
                <a:tc>
                  <a:txBody>
                    <a:bodyPr/>
                    <a:lstStyle/>
                    <a:p>
                      <a:r>
                        <a:rPr lang="en-US" dirty="0"/>
                        <a:t>Apple</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Male</a:t>
                      </a:r>
                    </a:p>
                  </a:txBody>
                  <a:tcPr/>
                </a:tc>
                <a:tc>
                  <a:txBody>
                    <a:bodyPr/>
                    <a:lstStyle/>
                    <a:p>
                      <a:r>
                        <a:rPr lang="en-US" dirty="0"/>
                        <a:t>Microsoft</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Female</a:t>
                      </a:r>
                    </a:p>
                  </a:txBody>
                  <a:tcPr/>
                </a:tc>
                <a:tc>
                  <a:txBody>
                    <a:bodyPr/>
                    <a:lstStyle/>
                    <a:p>
                      <a:r>
                        <a:rPr lang="en-US" dirty="0"/>
                        <a:t>Amazon</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Female</a:t>
                      </a:r>
                    </a:p>
                  </a:txBody>
                  <a:tcPr/>
                </a:tc>
                <a:tc>
                  <a:txBody>
                    <a:bodyPr/>
                    <a:lstStyle/>
                    <a:p>
                      <a:r>
                        <a:rPr lang="en-US" dirty="0"/>
                        <a:t>Netflix</a:t>
                      </a:r>
                    </a:p>
                  </a:txBody>
                  <a:tcPr/>
                </a:tc>
                <a:extLst>
                  <a:ext uri="{0D108BD9-81ED-4DB2-BD59-A6C34878D82A}">
                    <a16:rowId xmlns:a16="http://schemas.microsoft.com/office/drawing/2014/main" val="1850741658"/>
                  </a:ext>
                </a:extLst>
              </a:tr>
              <a:tr h="370840">
                <a:tc>
                  <a:txBody>
                    <a:bodyPr/>
                    <a:lstStyle/>
                    <a:p>
                      <a:r>
                        <a:rPr lang="en-US" dirty="0"/>
                        <a:t>Frank</a:t>
                      </a:r>
                    </a:p>
                  </a:txBody>
                  <a:tcPr/>
                </a:tc>
                <a:tc>
                  <a:txBody>
                    <a:bodyPr/>
                    <a:lstStyle/>
                    <a:p>
                      <a:r>
                        <a:rPr lang="en-US" dirty="0"/>
                        <a:t>61</a:t>
                      </a:r>
                    </a:p>
                  </a:txBody>
                  <a:tcPr/>
                </a:tc>
                <a:tc>
                  <a:txBody>
                    <a:bodyPr/>
                    <a:lstStyle/>
                    <a:p>
                      <a:r>
                        <a:rPr lang="en-US" dirty="0"/>
                        <a:t>Male</a:t>
                      </a:r>
                    </a:p>
                  </a:txBody>
                  <a:tcPr/>
                </a:tc>
                <a:tc>
                  <a:txBody>
                    <a:bodyPr/>
                    <a:lstStyle/>
                    <a:p>
                      <a:r>
                        <a:rPr lang="en-US" dirty="0"/>
                        <a:t>Rice</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4483149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Reconstruction Attack</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3241757" y="2131060"/>
          <a:ext cx="5708486"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Zip Code</a:t>
                      </a:r>
                    </a:p>
                  </a:txBody>
                  <a:tcPr/>
                </a:tc>
                <a:tc>
                  <a:txBody>
                    <a:bodyPr/>
                    <a:lstStyle/>
                    <a:p>
                      <a:r>
                        <a:rPr lang="en-US" dirty="0"/>
                        <a:t>Gender</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77005</a:t>
                      </a:r>
                    </a:p>
                  </a:txBody>
                  <a:tcPr/>
                </a:tc>
                <a:tc>
                  <a:txBody>
                    <a:bodyPr/>
                    <a:lstStyle/>
                    <a:p>
                      <a:r>
                        <a:rPr lang="en-US" dirty="0"/>
                        <a:t>Female</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77005</a:t>
                      </a:r>
                    </a:p>
                  </a:txBody>
                  <a:tcPr/>
                </a:tc>
                <a:tc>
                  <a:txBody>
                    <a:bodyPr/>
                    <a:lstStyle/>
                    <a:p>
                      <a:r>
                        <a:rPr lang="en-US" dirty="0"/>
                        <a:t>Male</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77005</a:t>
                      </a:r>
                    </a:p>
                  </a:txBody>
                  <a:tcPr/>
                </a:tc>
                <a:tc>
                  <a:txBody>
                    <a:bodyPr/>
                    <a:lstStyle/>
                    <a:p>
                      <a:r>
                        <a:rPr lang="en-US" dirty="0"/>
                        <a:t>Female</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r>
                        <a:rPr lang="en-US" dirty="0"/>
                        <a:t>77005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77005</a:t>
                      </a:r>
                    </a:p>
                  </a:txBody>
                  <a:tcPr/>
                </a:tc>
                <a:tc>
                  <a:txBody>
                    <a:bodyPr/>
                    <a:lstStyle/>
                    <a:p>
                      <a:r>
                        <a:rPr lang="en-US" dirty="0"/>
                        <a:t>Female</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Frank</a:t>
                      </a:r>
                    </a:p>
                  </a:txBody>
                  <a:tcPr/>
                </a:tc>
                <a:tc>
                  <a:txBody>
                    <a:bodyPr/>
                    <a:lstStyle/>
                    <a:p>
                      <a:r>
                        <a:rPr lang="en-US" dirty="0"/>
                        <a:t>61</a:t>
                      </a:r>
                    </a:p>
                  </a:txBody>
                  <a:tcPr/>
                </a:tc>
                <a:tc>
                  <a:txBody>
                    <a:bodyPr/>
                    <a:lstStyle/>
                    <a:p>
                      <a:r>
                        <a:rPr lang="en-US" dirty="0"/>
                        <a:t>77005</a:t>
                      </a:r>
                    </a:p>
                  </a:txBody>
                  <a:tcPr/>
                </a:tc>
                <a:tc>
                  <a:txBody>
                    <a:bodyPr/>
                    <a:lstStyle/>
                    <a:p>
                      <a:r>
                        <a:rPr lang="en-US" dirty="0"/>
                        <a:t>Male</a:t>
                      </a:r>
                    </a:p>
                  </a:txBody>
                  <a:tcPr/>
                </a:tc>
                <a:tc>
                  <a:txBody>
                    <a:bodyPr/>
                    <a:lstStyle/>
                    <a:p>
                      <a:r>
                        <a:rPr lang="en-US" dirty="0"/>
                        <a:t>Rice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20069014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9F4D1B-06A2-0566-29C9-F32D52DCF01A}"/>
              </a:ext>
            </a:extLst>
          </p:cNvPr>
          <p:cNvPicPr>
            <a:picLocks noChangeAspect="1"/>
          </p:cNvPicPr>
          <p:nvPr/>
        </p:nvPicPr>
        <p:blipFill>
          <a:blip r:embed="rId3"/>
          <a:stretch>
            <a:fillRect/>
          </a:stretch>
        </p:blipFill>
        <p:spPr>
          <a:xfrm>
            <a:off x="0" y="58637"/>
            <a:ext cx="12192000" cy="6740726"/>
          </a:xfrm>
          <a:prstGeom prst="rect">
            <a:avLst/>
          </a:prstGeom>
        </p:spPr>
      </p:pic>
      <p:sp>
        <p:nvSpPr>
          <p:cNvPr id="2" name="Rectangle 1">
            <a:extLst>
              <a:ext uri="{FF2B5EF4-FFF2-40B4-BE49-F238E27FC236}">
                <a16:creationId xmlns:a16="http://schemas.microsoft.com/office/drawing/2014/main" id="{5FC1179E-9AE9-3998-7565-A2B45CF4D5D6}"/>
              </a:ext>
            </a:extLst>
          </p:cNvPr>
          <p:cNvSpPr/>
          <p:nvPr/>
        </p:nvSpPr>
        <p:spPr>
          <a:xfrm>
            <a:off x="1205802" y="4250452"/>
            <a:ext cx="9808866" cy="3818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5636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Differential Privacy</a:t>
            </a:r>
            <a:endParaRPr lang="en-US" dirty="0">
              <a:solidFill>
                <a:srgbClr val="C00000"/>
              </a:solidFill>
            </a:endParaRP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r>
                  <a:rPr lang="en-US" dirty="0"/>
                  <a:t> </a:t>
                </a:r>
                <a:r>
                  <a:rPr lang="en-US" dirty="0">
                    <a:solidFill>
                      <a:srgbClr val="7030A0"/>
                    </a:solidFill>
                  </a:rPr>
                  <a:t>[DMNS06]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071" t="-7339"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r>
                            <a:rPr lang="en-US" sz="8000" i="1" smtClean="0">
                              <a:solidFill>
                                <a:srgbClr val="C00000"/>
                              </a:solidFill>
                              <a:latin typeface="Cambria Math" panose="02040503050406030204" pitchFamily="18" charset="0"/>
                            </a:rPr>
                            <m:t> </m:t>
                          </m:r>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012F46F-3E33-F607-244B-C989DDF5CF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911" y="4688992"/>
            <a:ext cx="839248" cy="1571032"/>
          </a:xfrm>
          <a:prstGeom prst="rect">
            <a:avLst/>
          </a:prstGeom>
        </p:spPr>
      </p:pic>
      <p:pic>
        <p:nvPicPr>
          <p:cNvPr id="10" name="Picture 9">
            <a:extLst>
              <a:ext uri="{FF2B5EF4-FFF2-40B4-BE49-F238E27FC236}">
                <a16:creationId xmlns:a16="http://schemas.microsoft.com/office/drawing/2014/main" id="{78119EAB-42C0-ACD0-92F7-C5E19438E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9338" y="4575870"/>
            <a:ext cx="927876" cy="1803883"/>
          </a:xfrm>
          <a:prstGeom prst="rect">
            <a:avLst/>
          </a:prstGeom>
        </p:spPr>
      </p:pic>
      <p:pic>
        <p:nvPicPr>
          <p:cNvPr id="12" name="Picture 11">
            <a:extLst>
              <a:ext uri="{FF2B5EF4-FFF2-40B4-BE49-F238E27FC236}">
                <a16:creationId xmlns:a16="http://schemas.microsoft.com/office/drawing/2014/main" id="{BC21EC0E-C239-569F-05AA-0E349989D9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3393" y="4626549"/>
            <a:ext cx="927876" cy="1636137"/>
          </a:xfrm>
          <a:prstGeom prst="rect">
            <a:avLst/>
          </a:prstGeom>
        </p:spPr>
      </p:pic>
      <p:pic>
        <p:nvPicPr>
          <p:cNvPr id="13" name="Picture 12">
            <a:extLst>
              <a:ext uri="{FF2B5EF4-FFF2-40B4-BE49-F238E27FC236}">
                <a16:creationId xmlns:a16="http://schemas.microsoft.com/office/drawing/2014/main" id="{AB4B1481-5582-1114-61C0-C9FA5B082E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597" y="4688992"/>
            <a:ext cx="839248" cy="1571032"/>
          </a:xfrm>
          <a:prstGeom prst="rect">
            <a:avLst/>
          </a:prstGeom>
        </p:spPr>
      </p:pic>
      <p:pic>
        <p:nvPicPr>
          <p:cNvPr id="17" name="Picture 16">
            <a:extLst>
              <a:ext uri="{FF2B5EF4-FFF2-40B4-BE49-F238E27FC236}">
                <a16:creationId xmlns:a16="http://schemas.microsoft.com/office/drawing/2014/main" id="{5F9EDE6D-58FA-1653-F062-0EA7B4853C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28" y="4575870"/>
            <a:ext cx="927876" cy="1803883"/>
          </a:xfrm>
          <a:prstGeom prst="rect">
            <a:avLst/>
          </a:prstGeom>
        </p:spPr>
      </p:pic>
      <p:pic>
        <p:nvPicPr>
          <p:cNvPr id="21" name="Picture 20">
            <a:extLst>
              <a:ext uri="{FF2B5EF4-FFF2-40B4-BE49-F238E27FC236}">
                <a16:creationId xmlns:a16="http://schemas.microsoft.com/office/drawing/2014/main" id="{BE679284-A918-37F2-95E3-63743A74E4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78887" y="4659101"/>
            <a:ext cx="1102068" cy="1571032"/>
          </a:xfrm>
          <a:prstGeom prst="rect">
            <a:avLst/>
          </a:prstGeom>
        </p:spPr>
      </p:pic>
    </p:spTree>
    <p:extLst>
      <p:ext uri="{BB962C8B-B14F-4D97-AF65-F5344CB8AC3E}">
        <p14:creationId xmlns:p14="http://schemas.microsoft.com/office/powerpoint/2010/main" val="19177656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Differential Privacy Result Highlights</a:t>
            </a:r>
          </a:p>
        </p:txBody>
      </p:sp>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Framework for converting FPTAS/FPRAS algorithms to private FPTAS/FPRAS algorithms </a:t>
            </a:r>
            <a:r>
              <a:rPr lang="en-US" dirty="0">
                <a:solidFill>
                  <a:srgbClr val="7030A0"/>
                </a:solidFill>
              </a:rPr>
              <a:t>[BGM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Privacy has a price in memory cost </a:t>
            </a:r>
            <a:r>
              <a:rPr lang="en-US" dirty="0">
                <a:solidFill>
                  <a:srgbClr val="7030A0"/>
                </a:solidFill>
              </a:rPr>
              <a:t>[DSW</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No overhead in communication cost for summation in the differentially oblivious shuffle model </a:t>
            </a:r>
            <a:r>
              <a:rPr lang="en-US" dirty="0">
                <a:solidFill>
                  <a:srgbClr val="7030A0"/>
                </a:solidFill>
              </a:rPr>
              <a:t>[GKNM</a:t>
            </a:r>
            <a:r>
              <a:rPr lang="en-US" dirty="0">
                <a:solidFill>
                  <a:srgbClr val="FF0000"/>
                </a:solidFill>
              </a:rPr>
              <a:t>Z</a:t>
            </a:r>
            <a:r>
              <a:rPr lang="en-US" dirty="0">
                <a:solidFill>
                  <a:srgbClr val="7030A0"/>
                </a:solidFill>
              </a:rPr>
              <a:t>22]</a:t>
            </a:r>
          </a:p>
        </p:txBody>
      </p:sp>
    </p:spTree>
    <p:extLst>
      <p:ext uri="{BB962C8B-B14F-4D97-AF65-F5344CB8AC3E}">
        <p14:creationId xmlns:p14="http://schemas.microsoft.com/office/powerpoint/2010/main" val="30510392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My Recent Work on Security and Privacy</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Private Data Stream Analysis for Universal Symmetric Norm Estimation </a:t>
            </a:r>
            <a:r>
              <a:rPr lang="en-US" dirty="0">
                <a:solidFill>
                  <a:srgbClr val="7030A0"/>
                </a:solidFill>
              </a:rPr>
              <a:t>(FORC 2022)</a:t>
            </a:r>
          </a:p>
          <a:p>
            <a:r>
              <a:rPr lang="en-US" dirty="0"/>
              <a:t>On the Security of Proofs of Sequential Work in a Post-Quantum World </a:t>
            </a:r>
            <a:r>
              <a:rPr lang="en-US" dirty="0">
                <a:solidFill>
                  <a:srgbClr val="7030A0"/>
                </a:solidFill>
              </a:rPr>
              <a:t>(ITC 2021)</a:t>
            </a:r>
          </a:p>
          <a:p>
            <a:r>
              <a:rPr lang="en-US" dirty="0"/>
              <a:t>Approximating Cumulative Pebbling Cost is Unique Games Hard </a:t>
            </a:r>
            <a:r>
              <a:rPr lang="en-US" dirty="0">
                <a:solidFill>
                  <a:srgbClr val="7030A0"/>
                </a:solidFill>
              </a:rPr>
              <a:t>(ITCS 2020)</a:t>
            </a:r>
          </a:p>
          <a:p>
            <a:r>
              <a:rPr lang="en-US" dirty="0"/>
              <a:t>Computationally Data-Independent Memory Hard Functions </a:t>
            </a:r>
            <a:r>
              <a:rPr lang="en-US" dirty="0">
                <a:solidFill>
                  <a:srgbClr val="7030A0"/>
                </a:solidFill>
              </a:rPr>
              <a:t>(ITCS 2020)</a:t>
            </a:r>
          </a:p>
          <a:p>
            <a:r>
              <a:rPr lang="en-US" dirty="0"/>
              <a:t>Data-Independent Memory Hard Functions: New Attacks and Stronger Constructions </a:t>
            </a:r>
            <a:r>
              <a:rPr lang="en-US" dirty="0">
                <a:solidFill>
                  <a:srgbClr val="7030A0"/>
                </a:solidFill>
              </a:rPr>
              <a:t>(CRYPTO 2019)</a:t>
            </a:r>
          </a:p>
          <a:p>
            <a:r>
              <a:rPr lang="en-US" dirty="0"/>
              <a:t>Bandwidth-Hard Functions: Reductions and Lower Bounds </a:t>
            </a:r>
            <a:r>
              <a:rPr lang="en-US" dirty="0">
                <a:solidFill>
                  <a:srgbClr val="7030A0"/>
                </a:solidFill>
              </a:rPr>
              <a:t>(CCS 2018)</a:t>
            </a:r>
          </a:p>
          <a:p>
            <a:r>
              <a:rPr lang="en-US" dirty="0"/>
              <a:t>On the Economics of Offline Password Cracking </a:t>
            </a:r>
            <a:r>
              <a:rPr lang="en-US" dirty="0">
                <a:solidFill>
                  <a:srgbClr val="7030A0"/>
                </a:solidFill>
              </a:rPr>
              <a:t>(Security and Privacy 2018)</a:t>
            </a:r>
          </a:p>
        </p:txBody>
      </p:sp>
    </p:spTree>
    <p:extLst>
      <p:ext uri="{BB962C8B-B14F-4D97-AF65-F5344CB8AC3E}">
        <p14:creationId xmlns:p14="http://schemas.microsoft.com/office/powerpoint/2010/main" val="32780119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3C5F7-FC00-D959-8D63-25FDEE954DBD}"/>
              </a:ext>
            </a:extLst>
          </p:cNvPr>
          <p:cNvSpPr>
            <a:spLocks noGrp="1"/>
          </p:cNvSpPr>
          <p:nvPr>
            <p:ph type="title"/>
          </p:nvPr>
        </p:nvSpPr>
        <p:spPr>
          <a:xfrm>
            <a:off x="4764156" y="2511977"/>
            <a:ext cx="3892827" cy="1325563"/>
          </a:xfrm>
        </p:spPr>
        <p:txBody>
          <a:bodyPr/>
          <a:lstStyle/>
          <a:p>
            <a:r>
              <a:rPr lang="en-US" dirty="0">
                <a:solidFill>
                  <a:schemeClr val="accent1"/>
                </a:solidFill>
              </a:rPr>
              <a:t>Questions?</a:t>
            </a:r>
          </a:p>
        </p:txBody>
      </p:sp>
    </p:spTree>
    <p:extLst>
      <p:ext uri="{BB962C8B-B14F-4D97-AF65-F5344CB8AC3E}">
        <p14:creationId xmlns:p14="http://schemas.microsoft.com/office/powerpoint/2010/main" val="4017067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D049BA-8FB9-E372-6D13-9F3A9BE8C9D3}"/>
              </a:ext>
            </a:extLst>
          </p:cNvPr>
          <p:cNvSpPr/>
          <p:nvPr/>
        </p:nvSpPr>
        <p:spPr>
          <a:xfrm>
            <a:off x="1043345" y="2662844"/>
            <a:ext cx="834876"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E1CF2A0-275F-C1EC-CEFD-446412B82941}"/>
              </a:ext>
            </a:extLst>
          </p:cNvPr>
          <p:cNvSpPr/>
          <p:nvPr/>
        </p:nvSpPr>
        <p:spPr>
          <a:xfrm>
            <a:off x="1033024" y="4974105"/>
            <a:ext cx="834876" cy="62659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7FDAEF-9497-A669-6B83-0F4184E22438}"/>
              </a:ext>
            </a:extLst>
          </p:cNvPr>
          <p:cNvSpPr/>
          <p:nvPr/>
        </p:nvSpPr>
        <p:spPr>
          <a:xfrm>
            <a:off x="2306699"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3A5821-8A34-13D3-1CDA-FF12FA959683}"/>
              </a:ext>
            </a:extLst>
          </p:cNvPr>
          <p:cNvSpPr/>
          <p:nvPr/>
        </p:nvSpPr>
        <p:spPr>
          <a:xfrm>
            <a:off x="2262964" y="4982943"/>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E11737-3CB6-6CF9-5F1A-465754EACEF3}"/>
              </a:ext>
            </a:extLst>
          </p:cNvPr>
          <p:cNvSpPr/>
          <p:nvPr/>
        </p:nvSpPr>
        <p:spPr>
          <a:xfrm>
            <a:off x="5164472"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F9DCDB-33AE-55C0-B58D-C712B835B87E}"/>
              </a:ext>
            </a:extLst>
          </p:cNvPr>
          <p:cNvSpPr/>
          <p:nvPr/>
        </p:nvSpPr>
        <p:spPr>
          <a:xfrm>
            <a:off x="5116240" y="4974105"/>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311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Differential Privacy Result Highlights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Framework for converting FPTAS/FPRAS algorithms to private FPTAS/FPRAS algorithms </a:t>
                </a:r>
                <a:r>
                  <a:rPr lang="en-US" dirty="0">
                    <a:solidFill>
                      <a:srgbClr val="7030A0"/>
                    </a:solidFill>
                  </a:rPr>
                  <a:t>[BGM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Differentially private sliding window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 </m:t>
                    </m:r>
                  </m:oMath>
                </a14:m>
                <a:r>
                  <a:rPr lang="en-US" dirty="0"/>
                  <a:t>heavy hitters </a:t>
                </a:r>
                <a:r>
                  <a:rPr lang="en-US" dirty="0">
                    <a:solidFill>
                      <a:srgbClr val="7030A0"/>
                    </a:solidFill>
                  </a:rPr>
                  <a:t>[BLM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Private release of statistics for any (parametrized) symmetric norm with maximum modulus of concentration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can be computed </a:t>
                </a:r>
                <a:r>
                  <a:rPr lang="en-US" dirty="0">
                    <a:solidFill>
                      <a:srgbClr val="7030A0"/>
                    </a:solidFill>
                  </a:rPr>
                  <a:t>[BMW</a:t>
                </a:r>
                <a:r>
                  <a:rPr lang="en-US" dirty="0">
                    <a:solidFill>
                      <a:srgbClr val="FF0000"/>
                    </a:solidFill>
                  </a:rPr>
                  <a:t>Z</a:t>
                </a:r>
                <a:r>
                  <a:rPr lang="en-US" dirty="0">
                    <a:solidFill>
                      <a:srgbClr val="7030A0"/>
                    </a:solidFill>
                  </a:rPr>
                  <a:t>22]</a:t>
                </a:r>
              </a:p>
            </p:txBody>
          </p:sp>
        </mc:Choice>
        <mc:Fallback xmlns="">
          <p:sp>
            <p:nvSpPr>
              <p:cNvPr id="3" name="Content Placeholder 2">
                <a:extLst>
                  <a:ext uri="{FF2B5EF4-FFF2-40B4-BE49-F238E27FC236}">
                    <a16:creationId xmlns:a16="http://schemas.microsoft.com/office/drawing/2014/main" id="{B8EDE40E-1CE8-6013-B8E4-CF5596AD3CA8}"/>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4334966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3046988"/>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Ability to handle time-sensitive data</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Differential privacy</a:t>
            </a:r>
          </a:p>
          <a:p>
            <a:pPr marL="457200" indent="-457200">
              <a:buFont typeface="Arial" panose="020B0604020202020204" pitchFamily="34" charset="0"/>
              <a:buChar char="•"/>
            </a:pPr>
            <a:r>
              <a:rPr lang="en-US" sz="3200" dirty="0">
                <a:solidFill>
                  <a:srgbClr val="C00000"/>
                </a:solidFill>
              </a:rPr>
              <a:t>Fairness</a:t>
            </a:r>
          </a:p>
        </p:txBody>
      </p:sp>
      <p:pic>
        <p:nvPicPr>
          <p:cNvPr id="3" name="Picture 2">
            <a:extLst>
              <a:ext uri="{FF2B5EF4-FFF2-40B4-BE49-F238E27FC236}">
                <a16:creationId xmlns:a16="http://schemas.microsoft.com/office/drawing/2014/main" id="{AEC73F60-776B-C3D1-9A00-62B29DD28B12}"/>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3083445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BDE5FC-09C4-217C-97B9-D80FC8D2C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699" y="2813538"/>
            <a:ext cx="7862601" cy="2217179"/>
          </a:xfrm>
          <a:prstGeom prst="rect">
            <a:avLst/>
          </a:prstGeom>
        </p:spPr>
      </p:pic>
    </p:spTree>
    <p:extLst>
      <p:ext uri="{BB962C8B-B14F-4D97-AF65-F5344CB8AC3E}">
        <p14:creationId xmlns:p14="http://schemas.microsoft.com/office/powerpoint/2010/main" val="11847426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F89BA1-AB9C-BE63-1117-1F5FC872C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155" y="1899270"/>
            <a:ext cx="4579432" cy="3253807"/>
          </a:xfrm>
          <a:prstGeom prst="rect">
            <a:avLst/>
          </a:prstGeom>
        </p:spPr>
      </p:pic>
    </p:spTree>
    <p:extLst>
      <p:ext uri="{BB962C8B-B14F-4D97-AF65-F5344CB8AC3E}">
        <p14:creationId xmlns:p14="http://schemas.microsoft.com/office/powerpoint/2010/main" val="31531970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E5991-5308-2996-C4D6-FF9B9E507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181" y="1434532"/>
            <a:ext cx="5084206" cy="5084206"/>
          </a:xfrm>
          <a:prstGeom prst="rect">
            <a:avLst/>
          </a:prstGeom>
        </p:spPr>
      </p:pic>
    </p:spTree>
    <p:extLst>
      <p:ext uri="{BB962C8B-B14F-4D97-AF65-F5344CB8AC3E}">
        <p14:creationId xmlns:p14="http://schemas.microsoft.com/office/powerpoint/2010/main" val="26073949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B4D5-FA91-04BC-2F46-B754EA899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602" y="1811346"/>
            <a:ext cx="4410965" cy="4410965"/>
          </a:xfrm>
          <a:prstGeom prst="rect">
            <a:avLst/>
          </a:prstGeom>
        </p:spPr>
      </p:pic>
    </p:spTree>
    <p:extLst>
      <p:ext uri="{BB962C8B-B14F-4D97-AF65-F5344CB8AC3E}">
        <p14:creationId xmlns:p14="http://schemas.microsoft.com/office/powerpoint/2010/main" val="35225164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F691F4-CACC-AC77-C333-24C08F5A3A9D}"/>
              </a:ext>
            </a:extLst>
          </p:cNvPr>
          <p:cNvPicPr>
            <a:picLocks noChangeAspect="1"/>
          </p:cNvPicPr>
          <p:nvPr/>
        </p:nvPicPr>
        <p:blipFill>
          <a:blip r:embed="rId2"/>
          <a:stretch>
            <a:fillRect/>
          </a:stretch>
        </p:blipFill>
        <p:spPr>
          <a:xfrm>
            <a:off x="4645452" y="1336430"/>
            <a:ext cx="2389629" cy="5521569"/>
          </a:xfrm>
          <a:prstGeom prst="rect">
            <a:avLst/>
          </a:prstGeom>
        </p:spPr>
      </p:pic>
    </p:spTree>
    <p:extLst>
      <p:ext uri="{BB962C8B-B14F-4D97-AF65-F5344CB8AC3E}">
        <p14:creationId xmlns:p14="http://schemas.microsoft.com/office/powerpoint/2010/main" val="32480010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C5206-7E67-BD7F-4F65-0DAB8A7D5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654" y="2133652"/>
            <a:ext cx="3362692" cy="4275181"/>
          </a:xfrm>
          <a:prstGeom prst="rect">
            <a:avLst/>
          </a:prstGeom>
        </p:spPr>
      </p:pic>
    </p:spTree>
    <p:extLst>
      <p:ext uri="{BB962C8B-B14F-4D97-AF65-F5344CB8AC3E}">
        <p14:creationId xmlns:p14="http://schemas.microsoft.com/office/powerpoint/2010/main" val="2596994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543ED-4FE8-33FA-AD3D-5F6C6EC74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025" y="1321411"/>
            <a:ext cx="5366606" cy="5536589"/>
          </a:xfrm>
          <a:prstGeom prst="rect">
            <a:avLst/>
          </a:prstGeom>
        </p:spPr>
      </p:pic>
    </p:spTree>
    <p:extLst>
      <p:ext uri="{BB962C8B-B14F-4D97-AF65-F5344CB8AC3E}">
        <p14:creationId xmlns:p14="http://schemas.microsoft.com/office/powerpoint/2010/main" val="35444593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25E948-EA4C-7E8A-9A58-CD3A444C5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81" y="902611"/>
            <a:ext cx="2995515" cy="4719191"/>
          </a:xfrm>
          <a:prstGeom prst="rect">
            <a:avLst/>
          </a:prstGeom>
        </p:spPr>
      </p:pic>
      <p:pic>
        <p:nvPicPr>
          <p:cNvPr id="7" name="Picture 6">
            <a:extLst>
              <a:ext uri="{FF2B5EF4-FFF2-40B4-BE49-F238E27FC236}">
                <a16:creationId xmlns:a16="http://schemas.microsoft.com/office/drawing/2014/main" id="{4F1BF47D-FBE5-6E27-7898-1D46160A8E1F}"/>
              </a:ext>
            </a:extLst>
          </p:cNvPr>
          <p:cNvPicPr>
            <a:picLocks noChangeAspect="1"/>
          </p:cNvPicPr>
          <p:nvPr/>
        </p:nvPicPr>
        <p:blipFill>
          <a:blip r:embed="rId3"/>
          <a:stretch>
            <a:fillRect/>
          </a:stretch>
        </p:blipFill>
        <p:spPr>
          <a:xfrm>
            <a:off x="3599965" y="1300212"/>
            <a:ext cx="8445575" cy="2734460"/>
          </a:xfrm>
          <a:prstGeom prst="rect">
            <a:avLst/>
          </a:prstGeom>
        </p:spPr>
      </p:pic>
      <p:pic>
        <p:nvPicPr>
          <p:cNvPr id="11" name="Picture 10">
            <a:extLst>
              <a:ext uri="{FF2B5EF4-FFF2-40B4-BE49-F238E27FC236}">
                <a16:creationId xmlns:a16="http://schemas.microsoft.com/office/drawing/2014/main" id="{B08F1F18-A6D2-F6CE-70D3-5371367982FA}"/>
              </a:ext>
            </a:extLst>
          </p:cNvPr>
          <p:cNvPicPr>
            <a:picLocks noChangeAspect="1"/>
          </p:cNvPicPr>
          <p:nvPr/>
        </p:nvPicPr>
        <p:blipFill>
          <a:blip r:embed="rId4"/>
          <a:stretch>
            <a:fillRect/>
          </a:stretch>
        </p:blipFill>
        <p:spPr>
          <a:xfrm>
            <a:off x="3599965" y="4034672"/>
            <a:ext cx="6486715" cy="301518"/>
          </a:xfrm>
          <a:prstGeom prst="rect">
            <a:avLst/>
          </a:prstGeom>
        </p:spPr>
      </p:pic>
      <p:sp>
        <p:nvSpPr>
          <p:cNvPr id="12" name="Rectangle 11">
            <a:extLst>
              <a:ext uri="{FF2B5EF4-FFF2-40B4-BE49-F238E27FC236}">
                <a16:creationId xmlns:a16="http://schemas.microsoft.com/office/drawing/2014/main" id="{30D24108-6E04-9DE6-CA08-6DDFD2C8B961}"/>
              </a:ext>
            </a:extLst>
          </p:cNvPr>
          <p:cNvSpPr/>
          <p:nvPr/>
        </p:nvSpPr>
        <p:spPr>
          <a:xfrm>
            <a:off x="7937369" y="4034672"/>
            <a:ext cx="2149311" cy="30151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314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A83066-A670-3FFE-D4AF-379A108D0E14}"/>
              </a:ext>
            </a:extLst>
          </p:cNvPr>
          <p:cNvPicPr>
            <a:picLocks noChangeAspect="1"/>
          </p:cNvPicPr>
          <p:nvPr/>
        </p:nvPicPr>
        <p:blipFill>
          <a:blip r:embed="rId3"/>
          <a:stretch>
            <a:fillRect/>
          </a:stretch>
        </p:blipFill>
        <p:spPr>
          <a:xfrm>
            <a:off x="0" y="32860"/>
            <a:ext cx="12192000" cy="6792280"/>
          </a:xfrm>
          <a:prstGeom prst="rect">
            <a:avLst/>
          </a:prstGeom>
        </p:spPr>
      </p:pic>
    </p:spTree>
    <p:extLst>
      <p:ext uri="{BB962C8B-B14F-4D97-AF65-F5344CB8AC3E}">
        <p14:creationId xmlns:p14="http://schemas.microsoft.com/office/powerpoint/2010/main" val="15605392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4982C-C988-5C71-06C2-47CF51F81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7" y="1065228"/>
            <a:ext cx="6488784" cy="4866588"/>
          </a:xfrm>
          <a:prstGeom prst="rect">
            <a:avLst/>
          </a:prstGeom>
        </p:spPr>
      </p:pic>
      <p:pic>
        <p:nvPicPr>
          <p:cNvPr id="6" name="Picture 5">
            <a:extLst>
              <a:ext uri="{FF2B5EF4-FFF2-40B4-BE49-F238E27FC236}">
                <a16:creationId xmlns:a16="http://schemas.microsoft.com/office/drawing/2014/main" id="{BB4632D1-D0AC-E40B-8E0A-DDC88A319CB5}"/>
              </a:ext>
            </a:extLst>
          </p:cNvPr>
          <p:cNvPicPr>
            <a:picLocks noChangeAspect="1"/>
          </p:cNvPicPr>
          <p:nvPr/>
        </p:nvPicPr>
        <p:blipFill>
          <a:blip r:embed="rId4"/>
          <a:stretch>
            <a:fillRect/>
          </a:stretch>
        </p:blipFill>
        <p:spPr>
          <a:xfrm>
            <a:off x="6854138" y="207390"/>
            <a:ext cx="5161895" cy="2922309"/>
          </a:xfrm>
          <a:prstGeom prst="rect">
            <a:avLst/>
          </a:prstGeom>
        </p:spPr>
      </p:pic>
      <p:pic>
        <p:nvPicPr>
          <p:cNvPr id="9" name="Picture 8">
            <a:extLst>
              <a:ext uri="{FF2B5EF4-FFF2-40B4-BE49-F238E27FC236}">
                <a16:creationId xmlns:a16="http://schemas.microsoft.com/office/drawing/2014/main" id="{D47CE48B-B863-74E3-F69F-0699815CD753}"/>
              </a:ext>
            </a:extLst>
          </p:cNvPr>
          <p:cNvPicPr>
            <a:picLocks noChangeAspect="1"/>
          </p:cNvPicPr>
          <p:nvPr/>
        </p:nvPicPr>
        <p:blipFill>
          <a:blip r:embed="rId5"/>
          <a:stretch>
            <a:fillRect/>
          </a:stretch>
        </p:blipFill>
        <p:spPr>
          <a:xfrm>
            <a:off x="6813985" y="3651630"/>
            <a:ext cx="5202048" cy="2829297"/>
          </a:xfrm>
          <a:prstGeom prst="rect">
            <a:avLst/>
          </a:prstGeom>
        </p:spPr>
      </p:pic>
    </p:spTree>
    <p:extLst>
      <p:ext uri="{BB962C8B-B14F-4D97-AF65-F5344CB8AC3E}">
        <p14:creationId xmlns:p14="http://schemas.microsoft.com/office/powerpoint/2010/main" val="8244514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4982C-C988-5C71-06C2-47CF51F81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67" y="1065228"/>
            <a:ext cx="6488784" cy="4866588"/>
          </a:xfrm>
          <a:prstGeom prst="rect">
            <a:avLst/>
          </a:prstGeom>
        </p:spPr>
      </p:pic>
      <p:pic>
        <p:nvPicPr>
          <p:cNvPr id="6" name="Picture 5">
            <a:extLst>
              <a:ext uri="{FF2B5EF4-FFF2-40B4-BE49-F238E27FC236}">
                <a16:creationId xmlns:a16="http://schemas.microsoft.com/office/drawing/2014/main" id="{BB4632D1-D0AC-E40B-8E0A-DDC88A319CB5}"/>
              </a:ext>
            </a:extLst>
          </p:cNvPr>
          <p:cNvPicPr>
            <a:picLocks noChangeAspect="1"/>
          </p:cNvPicPr>
          <p:nvPr/>
        </p:nvPicPr>
        <p:blipFill>
          <a:blip r:embed="rId3"/>
          <a:stretch>
            <a:fillRect/>
          </a:stretch>
        </p:blipFill>
        <p:spPr>
          <a:xfrm>
            <a:off x="6854138" y="207390"/>
            <a:ext cx="5161895" cy="2922309"/>
          </a:xfrm>
          <a:prstGeom prst="rect">
            <a:avLst/>
          </a:prstGeom>
        </p:spPr>
      </p:pic>
      <p:pic>
        <p:nvPicPr>
          <p:cNvPr id="9" name="Picture 8">
            <a:extLst>
              <a:ext uri="{FF2B5EF4-FFF2-40B4-BE49-F238E27FC236}">
                <a16:creationId xmlns:a16="http://schemas.microsoft.com/office/drawing/2014/main" id="{D47CE48B-B863-74E3-F69F-0699815CD753}"/>
              </a:ext>
            </a:extLst>
          </p:cNvPr>
          <p:cNvPicPr>
            <a:picLocks noChangeAspect="1"/>
          </p:cNvPicPr>
          <p:nvPr/>
        </p:nvPicPr>
        <p:blipFill>
          <a:blip r:embed="rId4"/>
          <a:stretch>
            <a:fillRect/>
          </a:stretch>
        </p:blipFill>
        <p:spPr>
          <a:xfrm>
            <a:off x="6813985" y="3651630"/>
            <a:ext cx="5202048" cy="2829297"/>
          </a:xfrm>
          <a:prstGeom prst="rect">
            <a:avLst/>
          </a:prstGeom>
        </p:spPr>
      </p:pic>
      <p:sp>
        <p:nvSpPr>
          <p:cNvPr id="5" name="Wave 4">
            <a:extLst>
              <a:ext uri="{FF2B5EF4-FFF2-40B4-BE49-F238E27FC236}">
                <a16:creationId xmlns:a16="http://schemas.microsoft.com/office/drawing/2014/main" id="{F1744C8D-9A99-BA77-6B11-D467A84E5111}"/>
              </a:ext>
            </a:extLst>
          </p:cNvPr>
          <p:cNvSpPr/>
          <p:nvPr/>
        </p:nvSpPr>
        <p:spPr>
          <a:xfrm>
            <a:off x="631596" y="1461156"/>
            <a:ext cx="10548593" cy="4331616"/>
          </a:xfrm>
          <a:prstGeom prst="wave">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"While writing the book I did a lot of research…and I changed my conclusions…My respect for the Deep Blue team went up…Today you can buy a chess engine for your laptop that will beat Deep Blue quite easily.“ – Kasparov 2016</a:t>
            </a:r>
          </a:p>
        </p:txBody>
      </p:sp>
    </p:spTree>
    <p:extLst>
      <p:ext uri="{BB962C8B-B14F-4D97-AF65-F5344CB8AC3E}">
        <p14:creationId xmlns:p14="http://schemas.microsoft.com/office/powerpoint/2010/main" val="7550941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p:cNvSpPr/>
              <p:nvPr/>
            </p:nvSpPr>
            <p:spPr>
              <a:xfrm>
                <a:off x="1313393" y="5659070"/>
                <a:ext cx="3030007" cy="584775"/>
              </a:xfrm>
              <a:prstGeom prst="rect">
                <a:avLst/>
              </a:prstGeom>
            </p:spPr>
            <p:txBody>
              <a:bodyPr wrap="square">
                <a:spAutoFit/>
              </a:bodyPr>
              <a:lstStyle/>
              <a:p>
                <a:r>
                  <a:rPr lang="en-US" sz="3200" b="0" dirty="0"/>
                  <a:t>Hash function: </a:t>
                </a:r>
                <a14:m>
                  <m:oMath xmlns:m="http://schemas.openxmlformats.org/officeDocument/2006/math">
                    <m:r>
                      <a:rPr lang="en-US" sz="3200" b="0" i="1" smtClean="0">
                        <a:latin typeface="Cambria Math" panose="02040503050406030204" pitchFamily="18" charset="0"/>
                      </a:rPr>
                      <m:t>𝐻</m:t>
                    </m:r>
                  </m:oMath>
                </a14:m>
                <a:endParaRPr lang="en-US" sz="3200" dirty="0"/>
              </a:p>
            </p:txBody>
          </p:sp>
        </mc:Choice>
        <mc:Fallback xmlns="">
          <p:sp>
            <p:nvSpPr>
              <p:cNvPr id="40" name="Rectangle 39"/>
              <p:cNvSpPr>
                <a:spLocks noRot="1" noChangeAspect="1" noMove="1" noResize="1" noEditPoints="1" noAdjustHandles="1" noChangeArrowheads="1" noChangeShapeType="1" noTextEdit="1"/>
              </p:cNvSpPr>
              <p:nvPr/>
            </p:nvSpPr>
            <p:spPr>
              <a:xfrm>
                <a:off x="1313393" y="5659070"/>
                <a:ext cx="3030007" cy="584775"/>
              </a:xfrm>
              <a:prstGeom prst="rect">
                <a:avLst/>
              </a:prstGeom>
              <a:blipFill>
                <a:blip r:embed="rId2"/>
                <a:stretch>
                  <a:fillRect l="-5020" t="-12500" b="-34375"/>
                </a:stretch>
              </a:blipFill>
            </p:spPr>
            <p:txBody>
              <a:bodyPr/>
              <a:lstStyle/>
              <a:p>
                <a:r>
                  <a:rPr lang="en-US">
                    <a:noFill/>
                  </a:rPr>
                  <a:t> </a:t>
                </a:r>
              </a:p>
            </p:txBody>
          </p:sp>
        </mc:Fallback>
      </mc:AlternateContent>
      <p:cxnSp>
        <p:nvCxnSpPr>
          <p:cNvPr id="42" name="Curved Connector 4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B8527BC-464B-44BC-837D-67DCBDA5F0F7}"/>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15" name="Rectangle 14">
                <a:extLst>
                  <a:ext uri="{FF2B5EF4-FFF2-40B4-BE49-F238E27FC236}">
                    <a16:creationId xmlns:a16="http://schemas.microsoft.com/office/drawing/2014/main" id="{2B8527BC-464B-44BC-837D-67DCBDA5F0F7}"/>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0651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𝑝𝑤𝑑</m:t>
                      </m:r>
                      <m:r>
                        <a:rPr lang="en-US" sz="4000" b="0" i="1" smtClean="0">
                          <a:latin typeface="Cambria Math" panose="02040503050406030204" pitchFamily="18" charset="0"/>
                        </a:rPr>
                        <m:t>, </m:t>
                      </m:r>
                      <m:r>
                        <a:rPr lang="en-US" sz="4000" b="0" i="1" smtClean="0">
                          <a:latin typeface="Cambria Math" panose="02040503050406030204" pitchFamily="18" charset="0"/>
                        </a:rPr>
                        <m:t>𝑠𝑎𝑙𝑡</m:t>
                      </m:r>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3"/>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8886825" y="4526790"/>
            <a:ext cx="2466975" cy="1847850"/>
          </a:xfrm>
          <a:prstGeom prst="rect">
            <a:avLst/>
          </a:prstGeom>
        </p:spPr>
      </p:pic>
      <p:cxnSp>
        <p:nvCxnSpPr>
          <p:cNvPr id="23" name="Curved Connector 22"/>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4649757-FA6C-4B88-B677-3B4BD6095D2D}"/>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4649757-FA6C-4B88-B677-3B4BD6095D2D}"/>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1160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4"/>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6B37A13-F23E-4375-AA83-A55BCAF52328}"/>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F6B37A13-F23E-4375-AA83-A55BCAF52328}"/>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80656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1" y="5668115"/>
                <a:ext cx="747657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             </m:t>
                          </m:r>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1" y="5668115"/>
                <a:ext cx="7476575" cy="707886"/>
              </a:xfrm>
              <a:prstGeom prst="rect">
                <a:avLst/>
              </a:prstGeom>
              <a:blipFill>
                <a:blip r:embed="rId6"/>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2DD239-5D8C-43AB-861B-F68E43CADDD5}"/>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A32DD239-5D8C-43AB-861B-F68E43CADDD5}"/>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54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668115"/>
                <a:ext cx="737443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5</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e>
                      </m:d>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668115"/>
                <a:ext cx="7374438" cy="707886"/>
              </a:xfrm>
              <a:prstGeom prst="rect">
                <a:avLst/>
              </a:prstGeom>
              <a:blipFill>
                <a:blip r:embed="rId7"/>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9418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 Calculating an </a:t>
            </a:r>
            <a:r>
              <a:rPr lang="en-US" dirty="0" err="1"/>
              <a:t>iMHF</a:t>
            </a:r>
            <a:r>
              <a:rPr lang="en-US" dirty="0"/>
              <a:t> can be modeled as graph pebbling </a:t>
            </a:r>
            <a:r>
              <a:rPr lang="en-US" dirty="0">
                <a:solidFill>
                  <a:srgbClr val="7030A0"/>
                </a:solidFill>
              </a:rPr>
              <a:t>[AS15]</a:t>
            </a:r>
          </a:p>
        </p:txBody>
      </p:sp>
      <p:pic>
        <p:nvPicPr>
          <p:cNvPr id="5" name="Picture 4"/>
          <p:cNvPicPr>
            <a:picLocks noChangeAspect="1"/>
          </p:cNvPicPr>
          <p:nvPr/>
        </p:nvPicPr>
        <p:blipFill>
          <a:blip r:embed="rId2"/>
          <a:stretch>
            <a:fillRect/>
          </a:stretch>
        </p:blipFill>
        <p:spPr>
          <a:xfrm>
            <a:off x="4576396" y="3518199"/>
            <a:ext cx="3039208" cy="2793701"/>
          </a:xfrm>
          <a:prstGeom prst="rect">
            <a:avLst/>
          </a:prstGeom>
        </p:spPr>
      </p:pic>
    </p:spTree>
    <p:extLst>
      <p:ext uri="{BB962C8B-B14F-4D97-AF65-F5344CB8AC3E}">
        <p14:creationId xmlns:p14="http://schemas.microsoft.com/office/powerpoint/2010/main" val="15815883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Background</a:t>
            </a:r>
          </a:p>
        </p:txBody>
      </p:sp>
      <p:sp>
        <p:nvSpPr>
          <p:cNvPr id="3" name="Content Placeholder 2"/>
          <p:cNvSpPr>
            <a:spLocks noGrp="1"/>
          </p:cNvSpPr>
          <p:nvPr>
            <p:ph idx="1"/>
          </p:nvPr>
        </p:nvSpPr>
        <p:spPr/>
        <p:txBody>
          <a:bodyPr/>
          <a:lstStyle/>
          <a:p>
            <a:r>
              <a:rPr lang="en-US" dirty="0"/>
              <a:t> Users tend to pick weak passwords</a:t>
            </a:r>
          </a:p>
          <a:p>
            <a:r>
              <a:rPr lang="en-US" dirty="0"/>
              <a:t> Server attacks are inevitable</a:t>
            </a:r>
          </a:p>
        </p:txBody>
      </p:sp>
      <p:pic>
        <p:nvPicPr>
          <p:cNvPr id="1026" name="Picture 2" descr="Image result for common passwo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459"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12397" y="4001294"/>
            <a:ext cx="2509838" cy="2658484"/>
          </a:xfrm>
          <a:prstGeom prst="rect">
            <a:avLst/>
          </a:prstGeom>
        </p:spPr>
      </p:pic>
    </p:spTree>
    <p:extLst>
      <p:ext uri="{BB962C8B-B14F-4D97-AF65-F5344CB8AC3E}">
        <p14:creationId xmlns:p14="http://schemas.microsoft.com/office/powerpoint/2010/main" val="267975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s.skyhighnetworks.com/2015/07/09195038/blog-image-top-passwords-850.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57084" y="5785934"/>
            <a:ext cx="1681679" cy="369332"/>
          </a:xfrm>
          <a:prstGeom prst="rect">
            <a:avLst/>
          </a:prstGeom>
          <a:noFill/>
        </p:spPr>
        <p:txBody>
          <a:bodyPr wrap="none" rtlCol="0">
            <a:spAutoFit/>
          </a:bodyPr>
          <a:lstStyle/>
          <a:p>
            <a:r>
              <a:rPr lang="en-US" dirty="0"/>
              <a:t>Source: </a:t>
            </a:r>
            <a:r>
              <a:rPr lang="en-US" dirty="0" err="1"/>
              <a:t>SkyHigh</a:t>
            </a:r>
            <a:endParaRPr lang="en-US" dirty="0"/>
          </a:p>
        </p:txBody>
      </p:sp>
    </p:spTree>
    <p:extLst>
      <p:ext uri="{BB962C8B-B14F-4D97-AF65-F5344CB8AC3E}">
        <p14:creationId xmlns:p14="http://schemas.microsoft.com/office/powerpoint/2010/main" val="1666914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48DD8D-6DB5-B0BF-1B84-D79B3A5D29FA}"/>
              </a:ext>
            </a:extLst>
          </p:cNvPr>
          <p:cNvSpPr/>
          <p:nvPr/>
        </p:nvSpPr>
        <p:spPr>
          <a:xfrm>
            <a:off x="3737181" y="2164697"/>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B2E8EF2-A410-0D18-A938-0090700097AD}"/>
                  </a:ext>
                </a:extLst>
              </p:cNvPr>
              <p:cNvSpPr/>
              <p:nvPr/>
            </p:nvSpPr>
            <p:spPr>
              <a:xfrm>
                <a:off x="3727213" y="2986826"/>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4" name="Rectangle 3">
                <a:extLst>
                  <a:ext uri="{FF2B5EF4-FFF2-40B4-BE49-F238E27FC236}">
                    <a16:creationId xmlns:a16="http://schemas.microsoft.com/office/drawing/2014/main" id="{CB2E8EF2-A410-0D18-A938-0090700097AD}"/>
                  </a:ext>
                </a:extLst>
              </p:cNvPr>
              <p:cNvSpPr>
                <a:spLocks noRot="1" noChangeAspect="1" noMove="1" noResize="1" noEditPoints="1" noAdjustHandles="1" noChangeArrowheads="1" noChangeShapeType="1" noTextEdit="1"/>
              </p:cNvSpPr>
              <p:nvPr/>
            </p:nvSpPr>
            <p:spPr>
              <a:xfrm>
                <a:off x="3727213" y="2986826"/>
                <a:ext cx="367985" cy="58477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FF5CFF8-DB9E-CAA4-79C0-B1B5FFD6CA60}"/>
                  </a:ext>
                </a:extLst>
              </p:cNvPr>
              <p:cNvSpPr/>
              <p:nvPr/>
            </p:nvSpPr>
            <p:spPr>
              <a:xfrm>
                <a:off x="4194832" y="3902769"/>
                <a:ext cx="57900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6" name="Rectangle 5">
                <a:extLst>
                  <a:ext uri="{FF2B5EF4-FFF2-40B4-BE49-F238E27FC236}">
                    <a16:creationId xmlns:a16="http://schemas.microsoft.com/office/drawing/2014/main" id="{FFF5CFF8-DB9E-CAA4-79C0-B1B5FFD6CA60}"/>
                  </a:ext>
                </a:extLst>
              </p:cNvPr>
              <p:cNvSpPr>
                <a:spLocks noRot="1" noChangeAspect="1" noMove="1" noResize="1" noEditPoints="1" noAdjustHandles="1" noChangeArrowheads="1" noChangeShapeType="1" noTextEdit="1"/>
              </p:cNvSpPr>
              <p:nvPr/>
            </p:nvSpPr>
            <p:spPr>
              <a:xfrm>
                <a:off x="4194832" y="3902769"/>
                <a:ext cx="579005" cy="58477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15465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Tree>
    <p:extLst>
      <p:ext uri="{BB962C8B-B14F-4D97-AF65-F5344CB8AC3E}">
        <p14:creationId xmlns:p14="http://schemas.microsoft.com/office/powerpoint/2010/main" val="29315127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
        <p:nvSpPr>
          <p:cNvPr id="17" name="Rectangle: Rounded Corners 16">
            <a:extLst>
              <a:ext uri="{FF2B5EF4-FFF2-40B4-BE49-F238E27FC236}">
                <a16:creationId xmlns:a16="http://schemas.microsoft.com/office/drawing/2014/main" id="{C31F95ED-4620-4F24-A2E6-2FF3DFAF5CA4}"/>
              </a:ext>
            </a:extLst>
          </p:cNvPr>
          <p:cNvSpPr/>
          <p:nvPr/>
        </p:nvSpPr>
        <p:spPr>
          <a:xfrm>
            <a:off x="434794" y="747966"/>
            <a:ext cx="11161544" cy="5352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D8E8FBC-14AA-44A7-8532-024DB6BA6E5C}"/>
              </a:ext>
            </a:extLst>
          </p:cNvPr>
          <p:cNvPicPr>
            <a:picLocks noChangeAspect="1"/>
          </p:cNvPicPr>
          <p:nvPr/>
        </p:nvPicPr>
        <p:blipFill>
          <a:blip r:embed="rId16"/>
          <a:stretch>
            <a:fillRect/>
          </a:stretch>
        </p:blipFill>
        <p:spPr>
          <a:xfrm>
            <a:off x="1119026" y="1263661"/>
            <a:ext cx="3450914" cy="1914136"/>
          </a:xfrm>
          <a:prstGeom prst="rect">
            <a:avLst/>
          </a:prstGeom>
        </p:spPr>
      </p:pic>
      <p:pic>
        <p:nvPicPr>
          <p:cNvPr id="24" name="Picture 23">
            <a:extLst>
              <a:ext uri="{FF2B5EF4-FFF2-40B4-BE49-F238E27FC236}">
                <a16:creationId xmlns:a16="http://schemas.microsoft.com/office/drawing/2014/main" id="{C98DBAD0-35CF-416B-BD34-F96D8C4E1275}"/>
              </a:ext>
            </a:extLst>
          </p:cNvPr>
          <p:cNvPicPr>
            <a:picLocks noChangeAspect="1"/>
          </p:cNvPicPr>
          <p:nvPr/>
        </p:nvPicPr>
        <p:blipFill>
          <a:blip r:embed="rId17"/>
          <a:stretch>
            <a:fillRect/>
          </a:stretch>
        </p:blipFill>
        <p:spPr>
          <a:xfrm>
            <a:off x="4978142" y="1153929"/>
            <a:ext cx="2143125" cy="2133600"/>
          </a:xfrm>
          <a:prstGeom prst="rect">
            <a:avLst/>
          </a:prstGeom>
        </p:spPr>
      </p:pic>
      <p:pic>
        <p:nvPicPr>
          <p:cNvPr id="25" name="Picture 24">
            <a:extLst>
              <a:ext uri="{FF2B5EF4-FFF2-40B4-BE49-F238E27FC236}">
                <a16:creationId xmlns:a16="http://schemas.microsoft.com/office/drawing/2014/main" id="{B4C6D4E9-1634-4FDB-B958-6EE84600052E}"/>
              </a:ext>
            </a:extLst>
          </p:cNvPr>
          <p:cNvPicPr>
            <a:picLocks noChangeAspect="1"/>
          </p:cNvPicPr>
          <p:nvPr/>
        </p:nvPicPr>
        <p:blipFill>
          <a:blip r:embed="rId18"/>
          <a:stretch>
            <a:fillRect/>
          </a:stretch>
        </p:blipFill>
        <p:spPr>
          <a:xfrm>
            <a:off x="7775142" y="1112454"/>
            <a:ext cx="2580343" cy="2311868"/>
          </a:xfrm>
          <a:prstGeom prst="rect">
            <a:avLst/>
          </a:prstGeom>
        </p:spPr>
      </p:pic>
      <p:pic>
        <p:nvPicPr>
          <p:cNvPr id="26" name="Picture 25">
            <a:extLst>
              <a:ext uri="{FF2B5EF4-FFF2-40B4-BE49-F238E27FC236}">
                <a16:creationId xmlns:a16="http://schemas.microsoft.com/office/drawing/2014/main" id="{1F0A7BAC-43B9-4F16-B908-DBC9008DD642}"/>
              </a:ext>
            </a:extLst>
          </p:cNvPr>
          <p:cNvPicPr>
            <a:picLocks noChangeAspect="1"/>
          </p:cNvPicPr>
          <p:nvPr/>
        </p:nvPicPr>
        <p:blipFill>
          <a:blip r:embed="rId19"/>
          <a:stretch>
            <a:fillRect/>
          </a:stretch>
        </p:blipFill>
        <p:spPr>
          <a:xfrm>
            <a:off x="1407263" y="3621938"/>
            <a:ext cx="3066428" cy="1758085"/>
          </a:xfrm>
          <a:prstGeom prst="rect">
            <a:avLst/>
          </a:prstGeom>
        </p:spPr>
      </p:pic>
      <p:pic>
        <p:nvPicPr>
          <p:cNvPr id="27" name="Picture 26">
            <a:extLst>
              <a:ext uri="{FF2B5EF4-FFF2-40B4-BE49-F238E27FC236}">
                <a16:creationId xmlns:a16="http://schemas.microsoft.com/office/drawing/2014/main" id="{81583229-A614-48C8-B302-84BB6C646100}"/>
              </a:ext>
            </a:extLst>
          </p:cNvPr>
          <p:cNvPicPr>
            <a:picLocks noChangeAspect="1"/>
          </p:cNvPicPr>
          <p:nvPr/>
        </p:nvPicPr>
        <p:blipFill>
          <a:blip r:embed="rId20"/>
          <a:stretch>
            <a:fillRect/>
          </a:stretch>
        </p:blipFill>
        <p:spPr>
          <a:xfrm>
            <a:off x="4866074" y="3734377"/>
            <a:ext cx="2619375" cy="1743075"/>
          </a:xfrm>
          <a:prstGeom prst="rect">
            <a:avLst/>
          </a:prstGeom>
        </p:spPr>
      </p:pic>
      <p:pic>
        <p:nvPicPr>
          <p:cNvPr id="28" name="Picture 27">
            <a:extLst>
              <a:ext uri="{FF2B5EF4-FFF2-40B4-BE49-F238E27FC236}">
                <a16:creationId xmlns:a16="http://schemas.microsoft.com/office/drawing/2014/main" id="{D80227FA-4C3E-44A4-8FD3-1A250A6B435B}"/>
              </a:ext>
            </a:extLst>
          </p:cNvPr>
          <p:cNvPicPr>
            <a:picLocks noChangeAspect="1"/>
          </p:cNvPicPr>
          <p:nvPr/>
        </p:nvPicPr>
        <p:blipFill>
          <a:blip r:embed="rId21"/>
          <a:stretch>
            <a:fillRect/>
          </a:stretch>
        </p:blipFill>
        <p:spPr>
          <a:xfrm>
            <a:off x="7450277" y="3964241"/>
            <a:ext cx="3619500" cy="1266825"/>
          </a:xfrm>
          <a:prstGeom prst="rect">
            <a:avLst/>
          </a:prstGeom>
        </p:spPr>
      </p:pic>
    </p:spTree>
    <p:extLst>
      <p:ext uri="{BB962C8B-B14F-4D97-AF65-F5344CB8AC3E}">
        <p14:creationId xmlns:p14="http://schemas.microsoft.com/office/powerpoint/2010/main" val="28541780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assword and hash"/>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54707" y="643467"/>
            <a:ext cx="988258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33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Motivation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Users tend to pick weak passwords</a:t>
                </a:r>
              </a:p>
              <a:p>
                <a:r>
                  <a:rPr lang="en-US" dirty="0"/>
                  <a:t> Server attacks are inevitable</a:t>
                </a:r>
              </a:p>
              <a:p>
                <a:r>
                  <a:rPr lang="en-US" dirty="0"/>
                  <a:t> Try to mitigate offline attacks</a:t>
                </a:r>
              </a:p>
              <a:p>
                <a:r>
                  <a:rPr lang="en-US" dirty="0"/>
                  <a:t> Specialized hardware (ASIC) can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12</m:t>
                        </m:r>
                      </m:sup>
                    </m:sSup>
                  </m:oMath>
                </a14:m>
                <a:r>
                  <a:rPr lang="en-US" dirty="0"/>
                  <a:t> hashes per second.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012397" y="4001294"/>
            <a:ext cx="2509838" cy="2658484"/>
          </a:xfrm>
          <a:prstGeom prst="rect">
            <a:avLst/>
          </a:prstGeom>
        </p:spPr>
      </p:pic>
      <p:pic>
        <p:nvPicPr>
          <p:cNvPr id="6" name="Picture 5"/>
          <p:cNvPicPr>
            <a:picLocks noChangeAspect="1"/>
          </p:cNvPicPr>
          <p:nvPr/>
        </p:nvPicPr>
        <p:blipFill>
          <a:blip r:embed="rId4"/>
          <a:stretch>
            <a:fillRect/>
          </a:stretch>
        </p:blipFill>
        <p:spPr>
          <a:xfrm>
            <a:off x="8716108" y="4497981"/>
            <a:ext cx="2628900" cy="1743075"/>
          </a:xfrm>
          <a:prstGeom prst="rect">
            <a:avLst/>
          </a:prstGeom>
        </p:spPr>
      </p:pic>
    </p:spTree>
    <p:extLst>
      <p:ext uri="{BB962C8B-B14F-4D97-AF65-F5344CB8AC3E}">
        <p14:creationId xmlns:p14="http://schemas.microsoft.com/office/powerpoint/2010/main" val="186372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Memory Hard Functions</a:t>
            </a:r>
          </a:p>
        </p:txBody>
      </p:sp>
      <p:sp>
        <p:nvSpPr>
          <p:cNvPr id="3" name="Content Placeholder 2"/>
          <p:cNvSpPr>
            <a:spLocks noGrp="1"/>
          </p:cNvSpPr>
          <p:nvPr>
            <p:ph idx="1"/>
          </p:nvPr>
        </p:nvSpPr>
        <p:spPr/>
        <p:txBody>
          <a:bodyPr/>
          <a:lstStyle/>
          <a:p>
            <a:r>
              <a:rPr lang="en-US" dirty="0"/>
              <a:t> Memory hard functions require comparatively more resources for adversaries to compute</a:t>
            </a:r>
          </a:p>
          <a:p>
            <a:r>
              <a:rPr lang="en-US" dirty="0"/>
              <a:t> Data-dependent memory hard functions are susceptible to side-channel attacks </a:t>
            </a:r>
          </a:p>
          <a:p>
            <a:r>
              <a:rPr lang="en-US" dirty="0"/>
              <a:t> Data-independent memory hard functions (</a:t>
            </a:r>
            <a:r>
              <a:rPr lang="en-US" dirty="0" err="1"/>
              <a:t>iMHFs</a:t>
            </a:r>
            <a:r>
              <a:rPr lang="en-US" dirty="0"/>
              <a:t>)</a:t>
            </a:r>
          </a:p>
        </p:txBody>
      </p:sp>
    </p:spTree>
    <p:extLst>
      <p:ext uri="{BB962C8B-B14F-4D97-AF65-F5344CB8AC3E}">
        <p14:creationId xmlns:p14="http://schemas.microsoft.com/office/powerpoint/2010/main" val="83679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Graph Pebbling and Password Hashing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is NP-hard </a:t>
                </a:r>
                <a:r>
                  <a:rPr lang="en-US" dirty="0">
                    <a:solidFill>
                      <a:srgbClr val="7030A0"/>
                    </a:solidFill>
                  </a:rPr>
                  <a:t>[B</a:t>
                </a:r>
                <a:r>
                  <a:rPr lang="en-US" dirty="0">
                    <a:solidFill>
                      <a:srgbClr val="FF0000"/>
                    </a:solidFill>
                  </a:rPr>
                  <a:t>Z</a:t>
                </a:r>
                <a:r>
                  <a:rPr lang="en-US" dirty="0">
                    <a:solidFill>
                      <a:srgbClr val="7030A0"/>
                    </a:solidFill>
                  </a:rPr>
                  <a:t>18] </a:t>
                </a:r>
                <a:r>
                  <a:rPr lang="en-US" dirty="0"/>
                  <a:t>and UGC-hard to approximate within any constant factor </a:t>
                </a:r>
                <a:r>
                  <a:rPr lang="en-US" dirty="0">
                    <a:solidFill>
                      <a:srgbClr val="7030A0"/>
                    </a:solidFill>
                  </a:rPr>
                  <a:t>[BL</a:t>
                </a:r>
                <a:r>
                  <a:rPr lang="en-US" dirty="0">
                    <a:solidFill>
                      <a:srgbClr val="FF0000"/>
                    </a:solidFill>
                  </a:rPr>
                  <a:t>Z</a:t>
                </a:r>
                <a:r>
                  <a:rPr lang="en-US" dirty="0">
                    <a:solidFill>
                      <a:srgbClr val="7030A0"/>
                    </a:solidFill>
                  </a:rPr>
                  <a:t>20]</a:t>
                </a:r>
              </a:p>
              <a:p>
                <a:endParaRPr lang="en-US" dirty="0"/>
              </a:p>
              <a:p>
                <a:pPr>
                  <a:buClr>
                    <a:schemeClr val="tx1"/>
                  </a:buClr>
                </a:pPr>
                <a:r>
                  <a:rPr lang="en-US" dirty="0">
                    <a:solidFill>
                      <a:srgbClr val="00B050"/>
                    </a:solidFill>
                  </a:rPr>
                  <a:t>Implication</a:t>
                </a:r>
                <a:r>
                  <a:rPr lang="en-US" dirty="0"/>
                  <a:t>: Cryptanalysis of memory-hard functions is provably hard</a:t>
                </a:r>
              </a:p>
              <a:p>
                <a:endParaRPr lang="en-US" dirty="0"/>
              </a:p>
              <a:p>
                <a:r>
                  <a:rPr lang="en-US" dirty="0"/>
                  <a:t>Existing </a:t>
                </a:r>
                <a:r>
                  <a:rPr lang="en-US" dirty="0" err="1"/>
                  <a:t>iMHF</a:t>
                </a:r>
                <a:r>
                  <a:rPr lang="en-US" dirty="0"/>
                  <a:t> Argon2i is weaker than previous thought </a:t>
                </a:r>
                <a:r>
                  <a:rPr lang="en-US" dirty="0">
                    <a:solidFill>
                      <a:srgbClr val="7030A0"/>
                    </a:solidFill>
                  </a:rPr>
                  <a:t>[B</a:t>
                </a:r>
                <a:r>
                  <a:rPr lang="en-US" dirty="0">
                    <a:solidFill>
                      <a:srgbClr val="FF0000"/>
                    </a:solidFill>
                  </a:rPr>
                  <a:t>Z</a:t>
                </a:r>
                <a:r>
                  <a:rPr lang="en-US" dirty="0">
                    <a:solidFill>
                      <a:srgbClr val="7030A0"/>
                    </a:solidFill>
                  </a:rPr>
                  <a:t>17]</a:t>
                </a:r>
              </a:p>
              <a:p>
                <a:endParaRPr lang="en-US" dirty="0"/>
              </a:p>
              <a:p>
                <a:r>
                  <a:rPr lang="en-US" dirty="0"/>
                  <a:t>Any economical adversary is inclined to crack all passwords under hashing but many can be saved by </a:t>
                </a:r>
                <a:r>
                  <a:rPr lang="en-US" dirty="0" err="1"/>
                  <a:t>iMHFs</a:t>
                </a:r>
                <a:r>
                  <a:rPr lang="en-US" dirty="0"/>
                  <a:t> </a:t>
                </a:r>
                <a:r>
                  <a:rPr lang="en-US" dirty="0">
                    <a:solidFill>
                      <a:srgbClr val="7030A0"/>
                    </a:solidFill>
                  </a:rPr>
                  <a:t>[BH</a:t>
                </a:r>
                <a:r>
                  <a:rPr lang="en-US" dirty="0">
                    <a:solidFill>
                      <a:srgbClr val="FF0000"/>
                    </a:solidFill>
                  </a:rPr>
                  <a:t>Z</a:t>
                </a:r>
                <a:r>
                  <a:rPr lang="en-US" dirty="0">
                    <a:solidFill>
                      <a:srgbClr val="7030A0"/>
                    </a:solidFill>
                  </a:rPr>
                  <a:t>18]</a:t>
                </a:r>
                <a:endParaRPr lang="en-US" dirty="0"/>
              </a:p>
            </p:txBody>
          </p:sp>
        </mc:Choice>
        <mc:Fallback xmlns="">
          <p:sp>
            <p:nvSpPr>
              <p:cNvPr id="3" name="Content Placeholder 2">
                <a:extLst>
                  <a:ext uri="{FF2B5EF4-FFF2-40B4-BE49-F238E27FC236}">
                    <a16:creationId xmlns:a16="http://schemas.microsoft.com/office/drawing/2014/main" id="{B8EDE40E-1CE8-6013-B8E4-CF5596AD3CA8}"/>
                  </a:ext>
                </a:extLst>
              </p:cNvPr>
              <p:cNvSpPr>
                <a:spLocks noGrp="1" noRot="1" noChangeAspect="1" noMove="1" noResize="1" noEditPoints="1" noAdjustHandles="1" noChangeArrowheads="1" noChangeShapeType="1" noTextEdit="1"/>
              </p:cNvSpPr>
              <p:nvPr>
                <p:ph idx="1"/>
              </p:nvPr>
            </p:nvSpPr>
            <p:spPr>
              <a:blipFill>
                <a:blip r:embed="rId2"/>
                <a:stretch>
                  <a:fillRect l="-1043" t="-2241" b="-3081"/>
                </a:stretch>
              </a:blipFill>
            </p:spPr>
            <p:txBody>
              <a:bodyPr/>
              <a:lstStyle/>
              <a:p>
                <a:r>
                  <a:rPr lang="en-US">
                    <a:noFill/>
                  </a:rPr>
                  <a:t> </a:t>
                </a:r>
              </a:p>
            </p:txBody>
          </p:sp>
        </mc:Fallback>
      </mc:AlternateContent>
    </p:spTree>
    <p:extLst>
      <p:ext uri="{BB962C8B-B14F-4D97-AF65-F5344CB8AC3E}">
        <p14:creationId xmlns:p14="http://schemas.microsoft.com/office/powerpoint/2010/main" val="4908559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BFE154F-BFF8-B969-F2C8-CC60670E46D2}"/>
              </a:ext>
            </a:extLst>
          </p:cNvPr>
          <p:cNvSpPr/>
          <p:nvPr/>
        </p:nvSpPr>
        <p:spPr>
          <a:xfrm>
            <a:off x="1138518" y="22053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1570A5-215A-8349-95D7-043E4F1A319A}"/>
              </a:ext>
            </a:extLst>
          </p:cNvPr>
          <p:cNvSpPr/>
          <p:nvPr/>
        </p:nvSpPr>
        <p:spPr>
          <a:xfrm>
            <a:off x="1290918" y="23577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535E8D-348E-7F1C-5054-2518B62563E6}"/>
              </a:ext>
            </a:extLst>
          </p:cNvPr>
          <p:cNvSpPr/>
          <p:nvPr/>
        </p:nvSpPr>
        <p:spPr>
          <a:xfrm>
            <a:off x="860613" y="139849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B7A2936-AFBF-5099-F486-921D49D0709D}"/>
              </a:ext>
            </a:extLst>
          </p:cNvPr>
          <p:cNvSpPr/>
          <p:nvPr/>
        </p:nvSpPr>
        <p:spPr>
          <a:xfrm>
            <a:off x="6329083" y="3738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88B47A3-CE81-E9F5-A3FC-B64626B1A579}"/>
              </a:ext>
            </a:extLst>
          </p:cNvPr>
          <p:cNvSpPr/>
          <p:nvPr/>
        </p:nvSpPr>
        <p:spPr>
          <a:xfrm>
            <a:off x="1604684" y="2214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6A3067-9722-C856-DDB1-7EAE2E66833C}"/>
              </a:ext>
            </a:extLst>
          </p:cNvPr>
          <p:cNvSpPr/>
          <p:nvPr/>
        </p:nvSpPr>
        <p:spPr>
          <a:xfrm>
            <a:off x="4455460" y="195430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129E3BB-8857-1140-04C6-D3C2273D4EFD}"/>
              </a:ext>
            </a:extLst>
          </p:cNvPr>
          <p:cNvSpPr/>
          <p:nvPr/>
        </p:nvSpPr>
        <p:spPr>
          <a:xfrm>
            <a:off x="3411072" y="36934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DCD253-3F57-C1B2-9ADD-18BCCF8D4317}"/>
              </a:ext>
            </a:extLst>
          </p:cNvPr>
          <p:cNvSpPr/>
          <p:nvPr/>
        </p:nvSpPr>
        <p:spPr>
          <a:xfrm>
            <a:off x="8283389" y="1640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80D0882-A410-7C50-4E4B-4A92298756DA}"/>
              </a:ext>
            </a:extLst>
          </p:cNvPr>
          <p:cNvSpPr/>
          <p:nvPr/>
        </p:nvSpPr>
        <p:spPr>
          <a:xfrm>
            <a:off x="3334872" y="3254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5F3942D-36F2-95F2-6388-6AC425539486}"/>
              </a:ext>
            </a:extLst>
          </p:cNvPr>
          <p:cNvSpPr/>
          <p:nvPr/>
        </p:nvSpPr>
        <p:spPr>
          <a:xfrm>
            <a:off x="4706471"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CD474D-DB7A-A8EB-87BE-E9D1637C9EAD}"/>
              </a:ext>
            </a:extLst>
          </p:cNvPr>
          <p:cNvSpPr/>
          <p:nvPr/>
        </p:nvSpPr>
        <p:spPr>
          <a:xfrm>
            <a:off x="5235389" y="32855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53D96D-8998-ECC2-4173-866C77548F1E}"/>
              </a:ext>
            </a:extLst>
          </p:cNvPr>
          <p:cNvSpPr/>
          <p:nvPr/>
        </p:nvSpPr>
        <p:spPr>
          <a:xfrm>
            <a:off x="6019800" y="3550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B75ADA-2987-ED72-EA1E-B6612133663F}"/>
              </a:ext>
            </a:extLst>
          </p:cNvPr>
          <p:cNvSpPr/>
          <p:nvPr/>
        </p:nvSpPr>
        <p:spPr>
          <a:xfrm>
            <a:off x="9587755"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4019C5C-97DD-50F2-BCD0-D674534D3D8B}"/>
              </a:ext>
            </a:extLst>
          </p:cNvPr>
          <p:cNvSpPr/>
          <p:nvPr/>
        </p:nvSpPr>
        <p:spPr>
          <a:xfrm>
            <a:off x="2823883" y="38906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57CD4F4-E861-B67C-9ECB-9F8700D4A885}"/>
              </a:ext>
            </a:extLst>
          </p:cNvPr>
          <p:cNvSpPr/>
          <p:nvPr/>
        </p:nvSpPr>
        <p:spPr>
          <a:xfrm>
            <a:off x="6687671" y="48140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76921C-CE7D-A85A-A5B8-199D67415EB0}"/>
              </a:ext>
            </a:extLst>
          </p:cNvPr>
          <p:cNvSpPr/>
          <p:nvPr/>
        </p:nvSpPr>
        <p:spPr>
          <a:xfrm>
            <a:off x="3254190" y="406101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B29E33-5978-BB14-8FB8-5002C7C640EC}"/>
              </a:ext>
            </a:extLst>
          </p:cNvPr>
          <p:cNvSpPr/>
          <p:nvPr/>
        </p:nvSpPr>
        <p:spPr>
          <a:xfrm>
            <a:off x="3124201" y="292249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7692C0-22BB-471C-4924-847D4992CB8B}"/>
              </a:ext>
            </a:extLst>
          </p:cNvPr>
          <p:cNvSpPr/>
          <p:nvPr/>
        </p:nvSpPr>
        <p:spPr>
          <a:xfrm>
            <a:off x="9991166" y="1264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2369F-9B76-571C-D2C7-8EEE035F9C95}"/>
              </a:ext>
            </a:extLst>
          </p:cNvPr>
          <p:cNvSpPr/>
          <p:nvPr/>
        </p:nvSpPr>
        <p:spPr>
          <a:xfrm>
            <a:off x="8005485"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D40195-FDD6-ABB3-AFD4-C9BAB7A586EE}"/>
              </a:ext>
            </a:extLst>
          </p:cNvPr>
          <p:cNvSpPr/>
          <p:nvPr/>
        </p:nvSpPr>
        <p:spPr>
          <a:xfrm>
            <a:off x="7422778" y="495748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8687EC0-30C4-3FDA-3A97-A53A4CDD11FC}"/>
              </a:ext>
            </a:extLst>
          </p:cNvPr>
          <p:cNvSpPr/>
          <p:nvPr/>
        </p:nvSpPr>
        <p:spPr>
          <a:xfrm>
            <a:off x="5858436" y="329453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EA96D31-C822-A1B5-198C-F9A26F0AC50F}"/>
              </a:ext>
            </a:extLst>
          </p:cNvPr>
          <p:cNvSpPr/>
          <p:nvPr/>
        </p:nvSpPr>
        <p:spPr>
          <a:xfrm>
            <a:off x="8198225" y="5486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FED8B6-CC45-1947-843C-75C0C9ECF6E3}"/>
              </a:ext>
            </a:extLst>
          </p:cNvPr>
          <p:cNvSpPr/>
          <p:nvPr/>
        </p:nvSpPr>
        <p:spPr>
          <a:xfrm>
            <a:off x="7117978" y="52443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8C9D32F-BADF-D1BF-CE86-28BEC90C1369}"/>
              </a:ext>
            </a:extLst>
          </p:cNvPr>
          <p:cNvSpPr/>
          <p:nvPr/>
        </p:nvSpPr>
        <p:spPr>
          <a:xfrm>
            <a:off x="7749989" y="53160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F744F23-E1A5-4E35-283E-3BEBCCB5D06B}"/>
              </a:ext>
            </a:extLst>
          </p:cNvPr>
          <p:cNvSpPr/>
          <p:nvPr/>
        </p:nvSpPr>
        <p:spPr>
          <a:xfrm>
            <a:off x="618565" y="1882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80ED35B-9FC3-CCFD-0A9C-F28206D1D71A}"/>
              </a:ext>
            </a:extLst>
          </p:cNvPr>
          <p:cNvSpPr/>
          <p:nvPr/>
        </p:nvSpPr>
        <p:spPr>
          <a:xfrm>
            <a:off x="4858871" y="7082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600410-B9B1-8B9F-33FF-7FE96B9C675A}"/>
              </a:ext>
            </a:extLst>
          </p:cNvPr>
          <p:cNvSpPr/>
          <p:nvPr/>
        </p:nvSpPr>
        <p:spPr>
          <a:xfrm>
            <a:off x="5082989" y="1335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5E02D3-CB70-EB29-7721-66BDB9A65E14}"/>
              </a:ext>
            </a:extLst>
          </p:cNvPr>
          <p:cNvSpPr/>
          <p:nvPr/>
        </p:nvSpPr>
        <p:spPr>
          <a:xfrm>
            <a:off x="5387789" y="16405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C2367B2-692C-398A-4DBC-D856CD8B8943}"/>
              </a:ext>
            </a:extLst>
          </p:cNvPr>
          <p:cNvSpPr/>
          <p:nvPr/>
        </p:nvSpPr>
        <p:spPr>
          <a:xfrm>
            <a:off x="2034989" y="13984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E1BD75-E19C-F4D9-B45A-A00400CA10EA}"/>
              </a:ext>
            </a:extLst>
          </p:cNvPr>
          <p:cNvSpPr/>
          <p:nvPr/>
        </p:nvSpPr>
        <p:spPr>
          <a:xfrm>
            <a:off x="4303060"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2517E9D-9297-8296-D040-DF8CD6EE3B0B}"/>
              </a:ext>
            </a:extLst>
          </p:cNvPr>
          <p:cNvSpPr/>
          <p:nvPr/>
        </p:nvSpPr>
        <p:spPr>
          <a:xfrm>
            <a:off x="4531660" y="153296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353E5D6-2A7C-3181-EF58-86A69DB23C5B}"/>
              </a:ext>
            </a:extLst>
          </p:cNvPr>
          <p:cNvSpPr/>
          <p:nvPr/>
        </p:nvSpPr>
        <p:spPr>
          <a:xfrm>
            <a:off x="3254190" y="53429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97F525F-CF14-1814-E850-4BB16D3EE5A3}"/>
              </a:ext>
            </a:extLst>
          </p:cNvPr>
          <p:cNvSpPr/>
          <p:nvPr/>
        </p:nvSpPr>
        <p:spPr>
          <a:xfrm>
            <a:off x="1443318" y="19274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B74C0F5-15CB-6352-0E2B-271CD05F680C}"/>
              </a:ext>
            </a:extLst>
          </p:cNvPr>
          <p:cNvSpPr/>
          <p:nvPr/>
        </p:nvSpPr>
        <p:spPr>
          <a:xfrm>
            <a:off x="7082120" y="4724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241075-44D8-8A99-2DB3-EBF1B1CE0BC9}"/>
              </a:ext>
            </a:extLst>
          </p:cNvPr>
          <p:cNvSpPr/>
          <p:nvPr/>
        </p:nvSpPr>
        <p:spPr>
          <a:xfrm>
            <a:off x="5549154" y="3621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81523C2-7C89-D7DB-5636-DE238507F083}"/>
              </a:ext>
            </a:extLst>
          </p:cNvPr>
          <p:cNvSpPr/>
          <p:nvPr/>
        </p:nvSpPr>
        <p:spPr>
          <a:xfrm>
            <a:off x="1519518" y="1120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8C5CC4A-27AA-76B2-9CF9-00596E011CDD}"/>
              </a:ext>
            </a:extLst>
          </p:cNvPr>
          <p:cNvSpPr/>
          <p:nvPr/>
        </p:nvSpPr>
        <p:spPr>
          <a:xfrm>
            <a:off x="4007224" y="54729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03FFF39-F3A9-1050-E993-7761B320B904}"/>
              </a:ext>
            </a:extLst>
          </p:cNvPr>
          <p:cNvSpPr/>
          <p:nvPr/>
        </p:nvSpPr>
        <p:spPr>
          <a:xfrm>
            <a:off x="10336308" y="15329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048B79D-2131-4838-2E4F-F578ADF2176A}"/>
              </a:ext>
            </a:extLst>
          </p:cNvPr>
          <p:cNvSpPr/>
          <p:nvPr/>
        </p:nvSpPr>
        <p:spPr>
          <a:xfrm>
            <a:off x="8413379" y="48678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D608E-DCA6-9F01-31BB-8CA10CCBCDD2}"/>
              </a:ext>
            </a:extLst>
          </p:cNvPr>
          <p:cNvSpPr/>
          <p:nvPr/>
        </p:nvSpPr>
        <p:spPr>
          <a:xfrm>
            <a:off x="1573307" y="2545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D3FCD60-5D3F-6EAD-4997-9EB622804274}"/>
              </a:ext>
            </a:extLst>
          </p:cNvPr>
          <p:cNvSpPr/>
          <p:nvPr/>
        </p:nvSpPr>
        <p:spPr>
          <a:xfrm>
            <a:off x="3702425" y="52443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AD86404-124B-DBD2-0AA1-91139D4D4DB5}"/>
              </a:ext>
            </a:extLst>
          </p:cNvPr>
          <p:cNvSpPr/>
          <p:nvPr/>
        </p:nvSpPr>
        <p:spPr>
          <a:xfrm>
            <a:off x="2971801" y="347830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6A65E2-0085-1D6A-70DA-9F4C57FB8F73}"/>
              </a:ext>
            </a:extLst>
          </p:cNvPr>
          <p:cNvSpPr/>
          <p:nvPr/>
        </p:nvSpPr>
        <p:spPr>
          <a:xfrm>
            <a:off x="4007224" y="49395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DF7D5F5-CFB1-5D78-C7E0-95BC446F5264}"/>
              </a:ext>
            </a:extLst>
          </p:cNvPr>
          <p:cNvSpPr/>
          <p:nvPr/>
        </p:nvSpPr>
        <p:spPr>
          <a:xfrm>
            <a:off x="7548285" y="55581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FEB57CA-60CB-5353-8230-A2E0384EAC2C}"/>
              </a:ext>
            </a:extLst>
          </p:cNvPr>
          <p:cNvSpPr/>
          <p:nvPr/>
        </p:nvSpPr>
        <p:spPr>
          <a:xfrm>
            <a:off x="7763437" y="4688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FE2F90-B4AD-4960-346D-9A389B40163E}"/>
              </a:ext>
            </a:extLst>
          </p:cNvPr>
          <p:cNvSpPr/>
          <p:nvPr/>
        </p:nvSpPr>
        <p:spPr>
          <a:xfrm>
            <a:off x="3608296" y="57015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32A1AED-EB51-1543-4206-EC21433382B2}"/>
              </a:ext>
            </a:extLst>
          </p:cNvPr>
          <p:cNvSpPr/>
          <p:nvPr/>
        </p:nvSpPr>
        <p:spPr>
          <a:xfrm>
            <a:off x="8283389" y="415066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E446250-B9DC-7135-7383-926A9BA46DDA}"/>
              </a:ext>
            </a:extLst>
          </p:cNvPr>
          <p:cNvSpPr/>
          <p:nvPr/>
        </p:nvSpPr>
        <p:spPr>
          <a:xfrm>
            <a:off x="4379260" y="54953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0FA710-37D7-601F-0C79-6BE50956A281}"/>
              </a:ext>
            </a:extLst>
          </p:cNvPr>
          <p:cNvSpPr/>
          <p:nvPr/>
        </p:nvSpPr>
        <p:spPr>
          <a:xfrm>
            <a:off x="4450981" y="106680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C05FC5D-E8BA-81BB-0ABD-77B43B62D997}"/>
              </a:ext>
            </a:extLst>
          </p:cNvPr>
          <p:cNvSpPr/>
          <p:nvPr/>
        </p:nvSpPr>
        <p:spPr>
          <a:xfrm>
            <a:off x="10340789" y="112058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1B194FC-0D61-B2DE-3DE1-4AC40C69F8F4}"/>
              </a:ext>
            </a:extLst>
          </p:cNvPr>
          <p:cNvSpPr/>
          <p:nvPr/>
        </p:nvSpPr>
        <p:spPr>
          <a:xfrm>
            <a:off x="5396754"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42468E7-3F89-1525-67EA-590273485598}"/>
              </a:ext>
            </a:extLst>
          </p:cNvPr>
          <p:cNvSpPr/>
          <p:nvPr/>
        </p:nvSpPr>
        <p:spPr>
          <a:xfrm>
            <a:off x="8435789" y="17929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F80193-13AA-3941-090C-6F5681A6FB3C}"/>
              </a:ext>
            </a:extLst>
          </p:cNvPr>
          <p:cNvSpPr/>
          <p:nvPr/>
        </p:nvSpPr>
        <p:spPr>
          <a:xfrm>
            <a:off x="8260979" y="24294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BF3A46D-3D1E-C453-CA1C-0B64FAE13762}"/>
              </a:ext>
            </a:extLst>
          </p:cNvPr>
          <p:cNvSpPr/>
          <p:nvPr/>
        </p:nvSpPr>
        <p:spPr>
          <a:xfrm>
            <a:off x="7987556" y="21425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A677CB2-512E-FE9A-9D9F-14324E224439}"/>
              </a:ext>
            </a:extLst>
          </p:cNvPr>
          <p:cNvSpPr/>
          <p:nvPr/>
        </p:nvSpPr>
        <p:spPr>
          <a:xfrm>
            <a:off x="9740155" y="147917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48495C-E14E-6218-749C-6AC1F422DC7E}"/>
              </a:ext>
            </a:extLst>
          </p:cNvPr>
          <p:cNvSpPr/>
          <p:nvPr/>
        </p:nvSpPr>
        <p:spPr>
          <a:xfrm>
            <a:off x="6481483" y="30121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87BCB45-A249-1205-32AF-C2E15FEBFBC9}"/>
              </a:ext>
            </a:extLst>
          </p:cNvPr>
          <p:cNvSpPr/>
          <p:nvPr/>
        </p:nvSpPr>
        <p:spPr>
          <a:xfrm>
            <a:off x="8498545" y="22232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7208A4-94A4-830A-E328-DF5BDBBC778C}"/>
              </a:ext>
            </a:extLst>
          </p:cNvPr>
          <p:cNvSpPr/>
          <p:nvPr/>
        </p:nvSpPr>
        <p:spPr>
          <a:xfrm>
            <a:off x="7548285" y="20977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9CFBA3-5FC9-B26B-3532-42DA4BCA2A5D}"/>
              </a:ext>
            </a:extLst>
          </p:cNvPr>
          <p:cNvSpPr/>
          <p:nvPr/>
        </p:nvSpPr>
        <p:spPr>
          <a:xfrm>
            <a:off x="9995649" y="8247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7C8A60F-8DA3-37CF-E1E2-EB25156F5D69}"/>
              </a:ext>
            </a:extLst>
          </p:cNvPr>
          <p:cNvSpPr/>
          <p:nvPr/>
        </p:nvSpPr>
        <p:spPr>
          <a:xfrm>
            <a:off x="7776885"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59DCE0E-460B-B5B7-EB7E-88AB1FEFC1C6}"/>
              </a:ext>
            </a:extLst>
          </p:cNvPr>
          <p:cNvSpPr/>
          <p:nvPr/>
        </p:nvSpPr>
        <p:spPr>
          <a:xfrm>
            <a:off x="1860179"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AB0EC1B-2528-36C1-B183-9CA2468D52DE}"/>
              </a:ext>
            </a:extLst>
          </p:cNvPr>
          <p:cNvSpPr/>
          <p:nvPr/>
        </p:nvSpPr>
        <p:spPr>
          <a:xfrm>
            <a:off x="4164109" y="59256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29A65A7-C12E-D374-9A27-D40B9019E5F7}"/>
              </a:ext>
            </a:extLst>
          </p:cNvPr>
          <p:cNvSpPr/>
          <p:nvPr/>
        </p:nvSpPr>
        <p:spPr>
          <a:xfrm>
            <a:off x="9959789"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291ED81-3A6D-AC68-ADC9-4C3111C84CC3}"/>
              </a:ext>
            </a:extLst>
          </p:cNvPr>
          <p:cNvSpPr/>
          <p:nvPr/>
        </p:nvSpPr>
        <p:spPr>
          <a:xfrm>
            <a:off x="1290918" y="15508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F908EB0-5490-9058-3FC9-9C597126757A}"/>
              </a:ext>
            </a:extLst>
          </p:cNvPr>
          <p:cNvSpPr/>
          <p:nvPr/>
        </p:nvSpPr>
        <p:spPr>
          <a:xfrm>
            <a:off x="10313896" y="7216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9D60F48-6186-7208-2805-0C69E26093E8}"/>
              </a:ext>
            </a:extLst>
          </p:cNvPr>
          <p:cNvSpPr/>
          <p:nvPr/>
        </p:nvSpPr>
        <p:spPr>
          <a:xfrm>
            <a:off x="2505638" y="35410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8967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0066E30F-0EB0-0287-8D85-D93A26C1970A}"/>
              </a:ext>
            </a:extLst>
          </p:cNvPr>
          <p:cNvSpPr/>
          <p:nvPr/>
        </p:nvSpPr>
        <p:spPr>
          <a:xfrm>
            <a:off x="7495056" y="1550893"/>
            <a:ext cx="1325658" cy="129427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E50B96-6129-709D-A082-C1A96B36B112}"/>
              </a:ext>
            </a:extLst>
          </p:cNvPr>
          <p:cNvSpPr/>
          <p:nvPr/>
        </p:nvSpPr>
        <p:spPr>
          <a:xfrm>
            <a:off x="6584579" y="3668806"/>
            <a:ext cx="2384611" cy="2433917"/>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E28B4D2-232C-8944-BDEC-5DA6E2B9B1AF}"/>
              </a:ext>
            </a:extLst>
          </p:cNvPr>
          <p:cNvSpPr/>
          <p:nvPr/>
        </p:nvSpPr>
        <p:spPr>
          <a:xfrm>
            <a:off x="9358030" y="555812"/>
            <a:ext cx="1597962" cy="1479177"/>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53355D-7639-42A7-8EB5-79D62A9F6722}"/>
              </a:ext>
            </a:extLst>
          </p:cNvPr>
          <p:cNvSpPr/>
          <p:nvPr/>
        </p:nvSpPr>
        <p:spPr>
          <a:xfrm>
            <a:off x="3130926" y="4724401"/>
            <a:ext cx="1721225" cy="1676390"/>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1E1170D-BB86-073C-A8EE-B61BD6F0B19B}"/>
              </a:ext>
            </a:extLst>
          </p:cNvPr>
          <p:cNvSpPr/>
          <p:nvPr/>
        </p:nvSpPr>
        <p:spPr>
          <a:xfrm>
            <a:off x="5197287" y="2646827"/>
            <a:ext cx="1548655" cy="15643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26794BA-74D1-600E-2924-53D27A671711}"/>
              </a:ext>
            </a:extLst>
          </p:cNvPr>
          <p:cNvSpPr/>
          <p:nvPr/>
        </p:nvSpPr>
        <p:spPr>
          <a:xfrm>
            <a:off x="2440642" y="2873194"/>
            <a:ext cx="1418665" cy="144779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24C6B9C-1724-6A35-5A02-4F9436B96F0B}"/>
              </a:ext>
            </a:extLst>
          </p:cNvPr>
          <p:cNvSpPr/>
          <p:nvPr/>
        </p:nvSpPr>
        <p:spPr>
          <a:xfrm>
            <a:off x="4146180" y="578226"/>
            <a:ext cx="1712256" cy="1725702"/>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068045FE-A16B-C2C8-46A2-50BE2C176ED2}"/>
              </a:ext>
            </a:extLst>
          </p:cNvPr>
          <p:cNvSpPr/>
          <p:nvPr/>
        </p:nvSpPr>
        <p:spPr>
          <a:xfrm>
            <a:off x="412375" y="721659"/>
            <a:ext cx="2173944" cy="2200832"/>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BFE154F-BFF8-B969-F2C8-CC60670E46D2}"/>
              </a:ext>
            </a:extLst>
          </p:cNvPr>
          <p:cNvSpPr/>
          <p:nvPr/>
        </p:nvSpPr>
        <p:spPr>
          <a:xfrm>
            <a:off x="1138518" y="22053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1570A5-215A-8349-95D7-043E4F1A319A}"/>
              </a:ext>
            </a:extLst>
          </p:cNvPr>
          <p:cNvSpPr/>
          <p:nvPr/>
        </p:nvSpPr>
        <p:spPr>
          <a:xfrm>
            <a:off x="1290918" y="23577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535E8D-348E-7F1C-5054-2518B62563E6}"/>
              </a:ext>
            </a:extLst>
          </p:cNvPr>
          <p:cNvSpPr/>
          <p:nvPr/>
        </p:nvSpPr>
        <p:spPr>
          <a:xfrm>
            <a:off x="860613" y="139849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B7A2936-AFBF-5099-F486-921D49D0709D}"/>
              </a:ext>
            </a:extLst>
          </p:cNvPr>
          <p:cNvSpPr/>
          <p:nvPr/>
        </p:nvSpPr>
        <p:spPr>
          <a:xfrm>
            <a:off x="6329083" y="3738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88B47A3-CE81-E9F5-A3FC-B64626B1A579}"/>
              </a:ext>
            </a:extLst>
          </p:cNvPr>
          <p:cNvSpPr/>
          <p:nvPr/>
        </p:nvSpPr>
        <p:spPr>
          <a:xfrm>
            <a:off x="1604684" y="2214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6A3067-9722-C856-DDB1-7EAE2E66833C}"/>
              </a:ext>
            </a:extLst>
          </p:cNvPr>
          <p:cNvSpPr/>
          <p:nvPr/>
        </p:nvSpPr>
        <p:spPr>
          <a:xfrm>
            <a:off x="4455460" y="195430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129E3BB-8857-1140-04C6-D3C2273D4EFD}"/>
              </a:ext>
            </a:extLst>
          </p:cNvPr>
          <p:cNvSpPr/>
          <p:nvPr/>
        </p:nvSpPr>
        <p:spPr>
          <a:xfrm>
            <a:off x="3411072" y="36934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DCD253-3F57-C1B2-9ADD-18BCCF8D4317}"/>
              </a:ext>
            </a:extLst>
          </p:cNvPr>
          <p:cNvSpPr/>
          <p:nvPr/>
        </p:nvSpPr>
        <p:spPr>
          <a:xfrm>
            <a:off x="8283389" y="1640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80D0882-A410-7C50-4E4B-4A92298756DA}"/>
              </a:ext>
            </a:extLst>
          </p:cNvPr>
          <p:cNvSpPr/>
          <p:nvPr/>
        </p:nvSpPr>
        <p:spPr>
          <a:xfrm>
            <a:off x="3334872" y="3254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5F3942D-36F2-95F2-6388-6AC425539486}"/>
              </a:ext>
            </a:extLst>
          </p:cNvPr>
          <p:cNvSpPr/>
          <p:nvPr/>
        </p:nvSpPr>
        <p:spPr>
          <a:xfrm>
            <a:off x="4706471"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CD474D-DB7A-A8EB-87BE-E9D1637C9EAD}"/>
              </a:ext>
            </a:extLst>
          </p:cNvPr>
          <p:cNvSpPr/>
          <p:nvPr/>
        </p:nvSpPr>
        <p:spPr>
          <a:xfrm>
            <a:off x="5235389" y="32855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53D96D-8998-ECC2-4173-866C77548F1E}"/>
              </a:ext>
            </a:extLst>
          </p:cNvPr>
          <p:cNvSpPr/>
          <p:nvPr/>
        </p:nvSpPr>
        <p:spPr>
          <a:xfrm>
            <a:off x="6019800" y="3550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B75ADA-2987-ED72-EA1E-B6612133663F}"/>
              </a:ext>
            </a:extLst>
          </p:cNvPr>
          <p:cNvSpPr/>
          <p:nvPr/>
        </p:nvSpPr>
        <p:spPr>
          <a:xfrm>
            <a:off x="9587755"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4019C5C-97DD-50F2-BCD0-D674534D3D8B}"/>
              </a:ext>
            </a:extLst>
          </p:cNvPr>
          <p:cNvSpPr/>
          <p:nvPr/>
        </p:nvSpPr>
        <p:spPr>
          <a:xfrm>
            <a:off x="2823883" y="38906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57CD4F4-E861-B67C-9ECB-9F8700D4A885}"/>
              </a:ext>
            </a:extLst>
          </p:cNvPr>
          <p:cNvSpPr/>
          <p:nvPr/>
        </p:nvSpPr>
        <p:spPr>
          <a:xfrm>
            <a:off x="6687671" y="48140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76921C-CE7D-A85A-A5B8-199D67415EB0}"/>
              </a:ext>
            </a:extLst>
          </p:cNvPr>
          <p:cNvSpPr/>
          <p:nvPr/>
        </p:nvSpPr>
        <p:spPr>
          <a:xfrm>
            <a:off x="3254190" y="406101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B29E33-5978-BB14-8FB8-5002C7C640EC}"/>
              </a:ext>
            </a:extLst>
          </p:cNvPr>
          <p:cNvSpPr/>
          <p:nvPr/>
        </p:nvSpPr>
        <p:spPr>
          <a:xfrm>
            <a:off x="3124201" y="292249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7692C0-22BB-471C-4924-847D4992CB8B}"/>
              </a:ext>
            </a:extLst>
          </p:cNvPr>
          <p:cNvSpPr/>
          <p:nvPr/>
        </p:nvSpPr>
        <p:spPr>
          <a:xfrm>
            <a:off x="9991166" y="1264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2369F-9B76-571C-D2C7-8EEE035F9C95}"/>
              </a:ext>
            </a:extLst>
          </p:cNvPr>
          <p:cNvSpPr/>
          <p:nvPr/>
        </p:nvSpPr>
        <p:spPr>
          <a:xfrm>
            <a:off x="8005485"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D40195-FDD6-ABB3-AFD4-C9BAB7A586EE}"/>
              </a:ext>
            </a:extLst>
          </p:cNvPr>
          <p:cNvSpPr/>
          <p:nvPr/>
        </p:nvSpPr>
        <p:spPr>
          <a:xfrm>
            <a:off x="7422778" y="495748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8687EC0-30C4-3FDA-3A97-A53A4CDD11FC}"/>
              </a:ext>
            </a:extLst>
          </p:cNvPr>
          <p:cNvSpPr/>
          <p:nvPr/>
        </p:nvSpPr>
        <p:spPr>
          <a:xfrm>
            <a:off x="5858436" y="329453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EA96D31-C822-A1B5-198C-F9A26F0AC50F}"/>
              </a:ext>
            </a:extLst>
          </p:cNvPr>
          <p:cNvSpPr/>
          <p:nvPr/>
        </p:nvSpPr>
        <p:spPr>
          <a:xfrm>
            <a:off x="8198225" y="5486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FED8B6-CC45-1947-843C-75C0C9ECF6E3}"/>
              </a:ext>
            </a:extLst>
          </p:cNvPr>
          <p:cNvSpPr/>
          <p:nvPr/>
        </p:nvSpPr>
        <p:spPr>
          <a:xfrm>
            <a:off x="7117978" y="52443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8C9D32F-BADF-D1BF-CE86-28BEC90C1369}"/>
              </a:ext>
            </a:extLst>
          </p:cNvPr>
          <p:cNvSpPr/>
          <p:nvPr/>
        </p:nvSpPr>
        <p:spPr>
          <a:xfrm>
            <a:off x="7749989" y="53160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F744F23-E1A5-4E35-283E-3BEBCCB5D06B}"/>
              </a:ext>
            </a:extLst>
          </p:cNvPr>
          <p:cNvSpPr/>
          <p:nvPr/>
        </p:nvSpPr>
        <p:spPr>
          <a:xfrm>
            <a:off x="618565" y="1882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80ED35B-9FC3-CCFD-0A9C-F28206D1D71A}"/>
              </a:ext>
            </a:extLst>
          </p:cNvPr>
          <p:cNvSpPr/>
          <p:nvPr/>
        </p:nvSpPr>
        <p:spPr>
          <a:xfrm>
            <a:off x="4858871" y="7082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600410-B9B1-8B9F-33FF-7FE96B9C675A}"/>
              </a:ext>
            </a:extLst>
          </p:cNvPr>
          <p:cNvSpPr/>
          <p:nvPr/>
        </p:nvSpPr>
        <p:spPr>
          <a:xfrm>
            <a:off x="5082989" y="1335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5E02D3-CB70-EB29-7721-66BDB9A65E14}"/>
              </a:ext>
            </a:extLst>
          </p:cNvPr>
          <p:cNvSpPr/>
          <p:nvPr/>
        </p:nvSpPr>
        <p:spPr>
          <a:xfrm>
            <a:off x="5387789" y="16405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C2367B2-692C-398A-4DBC-D856CD8B8943}"/>
              </a:ext>
            </a:extLst>
          </p:cNvPr>
          <p:cNvSpPr/>
          <p:nvPr/>
        </p:nvSpPr>
        <p:spPr>
          <a:xfrm>
            <a:off x="2034989" y="13984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E1BD75-E19C-F4D9-B45A-A00400CA10EA}"/>
              </a:ext>
            </a:extLst>
          </p:cNvPr>
          <p:cNvSpPr/>
          <p:nvPr/>
        </p:nvSpPr>
        <p:spPr>
          <a:xfrm>
            <a:off x="4303060"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2517E9D-9297-8296-D040-DF8CD6EE3B0B}"/>
              </a:ext>
            </a:extLst>
          </p:cNvPr>
          <p:cNvSpPr/>
          <p:nvPr/>
        </p:nvSpPr>
        <p:spPr>
          <a:xfrm>
            <a:off x="4531660" y="153296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353E5D6-2A7C-3181-EF58-86A69DB23C5B}"/>
              </a:ext>
            </a:extLst>
          </p:cNvPr>
          <p:cNvSpPr/>
          <p:nvPr/>
        </p:nvSpPr>
        <p:spPr>
          <a:xfrm>
            <a:off x="3254190" y="53429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97F525F-CF14-1814-E850-4BB16D3EE5A3}"/>
              </a:ext>
            </a:extLst>
          </p:cNvPr>
          <p:cNvSpPr/>
          <p:nvPr/>
        </p:nvSpPr>
        <p:spPr>
          <a:xfrm>
            <a:off x="1443318" y="19274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B74C0F5-15CB-6352-0E2B-271CD05F680C}"/>
              </a:ext>
            </a:extLst>
          </p:cNvPr>
          <p:cNvSpPr/>
          <p:nvPr/>
        </p:nvSpPr>
        <p:spPr>
          <a:xfrm>
            <a:off x="7082120" y="4724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241075-44D8-8A99-2DB3-EBF1B1CE0BC9}"/>
              </a:ext>
            </a:extLst>
          </p:cNvPr>
          <p:cNvSpPr/>
          <p:nvPr/>
        </p:nvSpPr>
        <p:spPr>
          <a:xfrm>
            <a:off x="5549154" y="3621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81523C2-7C89-D7DB-5636-DE238507F083}"/>
              </a:ext>
            </a:extLst>
          </p:cNvPr>
          <p:cNvSpPr/>
          <p:nvPr/>
        </p:nvSpPr>
        <p:spPr>
          <a:xfrm>
            <a:off x="1519518" y="1120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8C5CC4A-27AA-76B2-9CF9-00596E011CDD}"/>
              </a:ext>
            </a:extLst>
          </p:cNvPr>
          <p:cNvSpPr/>
          <p:nvPr/>
        </p:nvSpPr>
        <p:spPr>
          <a:xfrm>
            <a:off x="4007224" y="54729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03FFF39-F3A9-1050-E993-7761B320B904}"/>
              </a:ext>
            </a:extLst>
          </p:cNvPr>
          <p:cNvSpPr/>
          <p:nvPr/>
        </p:nvSpPr>
        <p:spPr>
          <a:xfrm>
            <a:off x="10336308" y="15329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048B79D-2131-4838-2E4F-F578ADF2176A}"/>
              </a:ext>
            </a:extLst>
          </p:cNvPr>
          <p:cNvSpPr/>
          <p:nvPr/>
        </p:nvSpPr>
        <p:spPr>
          <a:xfrm>
            <a:off x="8413379" y="48678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D608E-DCA6-9F01-31BB-8CA10CCBCDD2}"/>
              </a:ext>
            </a:extLst>
          </p:cNvPr>
          <p:cNvSpPr/>
          <p:nvPr/>
        </p:nvSpPr>
        <p:spPr>
          <a:xfrm>
            <a:off x="1573307" y="2545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D3FCD60-5D3F-6EAD-4997-9EB622804274}"/>
              </a:ext>
            </a:extLst>
          </p:cNvPr>
          <p:cNvSpPr/>
          <p:nvPr/>
        </p:nvSpPr>
        <p:spPr>
          <a:xfrm>
            <a:off x="3702425" y="52443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AD86404-124B-DBD2-0AA1-91139D4D4DB5}"/>
              </a:ext>
            </a:extLst>
          </p:cNvPr>
          <p:cNvSpPr/>
          <p:nvPr/>
        </p:nvSpPr>
        <p:spPr>
          <a:xfrm>
            <a:off x="2971801" y="347830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6A65E2-0085-1D6A-70DA-9F4C57FB8F73}"/>
              </a:ext>
            </a:extLst>
          </p:cNvPr>
          <p:cNvSpPr/>
          <p:nvPr/>
        </p:nvSpPr>
        <p:spPr>
          <a:xfrm>
            <a:off x="4007224" y="49395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DF7D5F5-CFB1-5D78-C7E0-95BC446F5264}"/>
              </a:ext>
            </a:extLst>
          </p:cNvPr>
          <p:cNvSpPr/>
          <p:nvPr/>
        </p:nvSpPr>
        <p:spPr>
          <a:xfrm>
            <a:off x="7548285" y="55581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FEB57CA-60CB-5353-8230-A2E0384EAC2C}"/>
              </a:ext>
            </a:extLst>
          </p:cNvPr>
          <p:cNvSpPr/>
          <p:nvPr/>
        </p:nvSpPr>
        <p:spPr>
          <a:xfrm>
            <a:off x="7763437" y="4688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FE2F90-B4AD-4960-346D-9A389B40163E}"/>
              </a:ext>
            </a:extLst>
          </p:cNvPr>
          <p:cNvSpPr/>
          <p:nvPr/>
        </p:nvSpPr>
        <p:spPr>
          <a:xfrm>
            <a:off x="3608296" y="57015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32A1AED-EB51-1543-4206-EC21433382B2}"/>
              </a:ext>
            </a:extLst>
          </p:cNvPr>
          <p:cNvSpPr/>
          <p:nvPr/>
        </p:nvSpPr>
        <p:spPr>
          <a:xfrm>
            <a:off x="8283389" y="415066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E446250-B9DC-7135-7383-926A9BA46DDA}"/>
              </a:ext>
            </a:extLst>
          </p:cNvPr>
          <p:cNvSpPr/>
          <p:nvPr/>
        </p:nvSpPr>
        <p:spPr>
          <a:xfrm>
            <a:off x="4379260" y="54953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0FA710-37D7-601F-0C79-6BE50956A281}"/>
              </a:ext>
            </a:extLst>
          </p:cNvPr>
          <p:cNvSpPr/>
          <p:nvPr/>
        </p:nvSpPr>
        <p:spPr>
          <a:xfrm>
            <a:off x="4450981" y="106680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C05FC5D-E8BA-81BB-0ABD-77B43B62D997}"/>
              </a:ext>
            </a:extLst>
          </p:cNvPr>
          <p:cNvSpPr/>
          <p:nvPr/>
        </p:nvSpPr>
        <p:spPr>
          <a:xfrm>
            <a:off x="10340789" y="112058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1B194FC-0D61-B2DE-3DE1-4AC40C69F8F4}"/>
              </a:ext>
            </a:extLst>
          </p:cNvPr>
          <p:cNvSpPr/>
          <p:nvPr/>
        </p:nvSpPr>
        <p:spPr>
          <a:xfrm>
            <a:off x="5396754"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42468E7-3F89-1525-67EA-590273485598}"/>
              </a:ext>
            </a:extLst>
          </p:cNvPr>
          <p:cNvSpPr/>
          <p:nvPr/>
        </p:nvSpPr>
        <p:spPr>
          <a:xfrm>
            <a:off x="8435789" y="17929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F80193-13AA-3941-090C-6F5681A6FB3C}"/>
              </a:ext>
            </a:extLst>
          </p:cNvPr>
          <p:cNvSpPr/>
          <p:nvPr/>
        </p:nvSpPr>
        <p:spPr>
          <a:xfrm>
            <a:off x="8260979" y="24294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BF3A46D-3D1E-C453-CA1C-0B64FAE13762}"/>
              </a:ext>
            </a:extLst>
          </p:cNvPr>
          <p:cNvSpPr/>
          <p:nvPr/>
        </p:nvSpPr>
        <p:spPr>
          <a:xfrm>
            <a:off x="7987556" y="21425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A677CB2-512E-FE9A-9D9F-14324E224439}"/>
              </a:ext>
            </a:extLst>
          </p:cNvPr>
          <p:cNvSpPr/>
          <p:nvPr/>
        </p:nvSpPr>
        <p:spPr>
          <a:xfrm>
            <a:off x="9740155" y="147917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48495C-E14E-6218-749C-6AC1F422DC7E}"/>
              </a:ext>
            </a:extLst>
          </p:cNvPr>
          <p:cNvSpPr/>
          <p:nvPr/>
        </p:nvSpPr>
        <p:spPr>
          <a:xfrm>
            <a:off x="6481483" y="30121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87BCB45-A249-1205-32AF-C2E15FEBFBC9}"/>
              </a:ext>
            </a:extLst>
          </p:cNvPr>
          <p:cNvSpPr/>
          <p:nvPr/>
        </p:nvSpPr>
        <p:spPr>
          <a:xfrm>
            <a:off x="8498545" y="22232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7208A4-94A4-830A-E328-DF5BDBBC778C}"/>
              </a:ext>
            </a:extLst>
          </p:cNvPr>
          <p:cNvSpPr/>
          <p:nvPr/>
        </p:nvSpPr>
        <p:spPr>
          <a:xfrm>
            <a:off x="7548285" y="20977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9CFBA3-5FC9-B26B-3532-42DA4BCA2A5D}"/>
              </a:ext>
            </a:extLst>
          </p:cNvPr>
          <p:cNvSpPr/>
          <p:nvPr/>
        </p:nvSpPr>
        <p:spPr>
          <a:xfrm>
            <a:off x="9995649" y="8247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7C8A60F-8DA3-37CF-E1E2-EB25156F5D69}"/>
              </a:ext>
            </a:extLst>
          </p:cNvPr>
          <p:cNvSpPr/>
          <p:nvPr/>
        </p:nvSpPr>
        <p:spPr>
          <a:xfrm>
            <a:off x="7776885"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59DCE0E-460B-B5B7-EB7E-88AB1FEFC1C6}"/>
              </a:ext>
            </a:extLst>
          </p:cNvPr>
          <p:cNvSpPr/>
          <p:nvPr/>
        </p:nvSpPr>
        <p:spPr>
          <a:xfrm>
            <a:off x="1860179"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AB0EC1B-2528-36C1-B183-9CA2468D52DE}"/>
              </a:ext>
            </a:extLst>
          </p:cNvPr>
          <p:cNvSpPr/>
          <p:nvPr/>
        </p:nvSpPr>
        <p:spPr>
          <a:xfrm>
            <a:off x="4164109" y="59256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29A65A7-C12E-D374-9A27-D40B9019E5F7}"/>
              </a:ext>
            </a:extLst>
          </p:cNvPr>
          <p:cNvSpPr/>
          <p:nvPr/>
        </p:nvSpPr>
        <p:spPr>
          <a:xfrm>
            <a:off x="9959789"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291ED81-3A6D-AC68-ADC9-4C3111C84CC3}"/>
              </a:ext>
            </a:extLst>
          </p:cNvPr>
          <p:cNvSpPr/>
          <p:nvPr/>
        </p:nvSpPr>
        <p:spPr>
          <a:xfrm>
            <a:off x="1290918" y="15508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F908EB0-5490-9058-3FC9-9C597126757A}"/>
              </a:ext>
            </a:extLst>
          </p:cNvPr>
          <p:cNvSpPr/>
          <p:nvPr/>
        </p:nvSpPr>
        <p:spPr>
          <a:xfrm>
            <a:off x="10313896" y="7216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9D60F48-6186-7208-2805-0C69E26093E8}"/>
              </a:ext>
            </a:extLst>
          </p:cNvPr>
          <p:cNvSpPr/>
          <p:nvPr/>
        </p:nvSpPr>
        <p:spPr>
          <a:xfrm>
            <a:off x="2505638" y="35410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3383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858142" y="488925"/>
            <a:ext cx="2391129" cy="5957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1  0  3  0  1  1  </a:t>
            </a:r>
          </a:p>
          <a:p>
            <a:pPr marL="0" indent="0">
              <a:buNone/>
            </a:pPr>
            <a:r>
              <a:rPr lang="en-US" dirty="0"/>
              <a:t>1  1  0  0  2  8</a:t>
            </a:r>
          </a:p>
          <a:p>
            <a:pPr marL="0" indent="0">
              <a:buNone/>
            </a:pPr>
            <a:r>
              <a:rPr lang="en-US" dirty="0"/>
              <a:t>2  0  1  3  0  8  </a:t>
            </a:r>
          </a:p>
          <a:p>
            <a:pPr marL="0" indent="0">
              <a:buNone/>
            </a:pPr>
            <a:r>
              <a:rPr lang="en-US" dirty="0"/>
              <a:t>1  1  0  0  0  8</a:t>
            </a:r>
          </a:p>
          <a:p>
            <a:pPr marL="0" indent="0">
              <a:buNone/>
            </a:pPr>
            <a:r>
              <a:rPr lang="en-US" dirty="0"/>
              <a:t>0  0  0  7  0  0  </a:t>
            </a:r>
          </a:p>
          <a:p>
            <a:pPr marL="0" indent="0">
              <a:buNone/>
            </a:pPr>
            <a:r>
              <a:rPr lang="en-US" dirty="0"/>
              <a:t>7  0  0  8  0  0</a:t>
            </a:r>
          </a:p>
          <a:p>
            <a:pPr marL="0" indent="0">
              <a:buNone/>
            </a:pPr>
            <a:r>
              <a:rPr lang="en-US" dirty="0"/>
              <a:t>3  4  1  1  0  2  </a:t>
            </a:r>
          </a:p>
          <a:p>
            <a:pPr marL="0" indent="0">
              <a:buNone/>
            </a:pPr>
            <a:r>
              <a:rPr lang="en-US" dirty="0"/>
              <a:t>4  2  0  1  0  1</a:t>
            </a:r>
          </a:p>
          <a:p>
            <a:pPr marL="0" indent="0">
              <a:buNone/>
            </a:pPr>
            <a:r>
              <a:rPr lang="en-US" dirty="0"/>
              <a:t>9  1  0  0  3  2  </a:t>
            </a:r>
          </a:p>
          <a:p>
            <a:pPr marL="0" indent="0">
              <a:buNone/>
            </a:pPr>
            <a:r>
              <a:rPr lang="en-US" dirty="0"/>
              <a:t>1  1  6  0  0  0</a:t>
            </a:r>
          </a:p>
          <a:p>
            <a:pPr marL="0" indent="0">
              <a:buNone/>
            </a:pPr>
            <a:r>
              <a:rPr lang="en-US" dirty="0"/>
              <a:t>8  1  0  1  2  0  </a:t>
            </a:r>
          </a:p>
          <a:p>
            <a:pPr marL="0" indent="0">
              <a:buNone/>
            </a:pPr>
            <a:endParaRPr lang="en-US" dirty="0"/>
          </a:p>
        </p:txBody>
      </p:sp>
      <p:sp>
        <p:nvSpPr>
          <p:cNvPr id="18" name="Rectangle 17">
            <a:extLst>
              <a:ext uri="{FF2B5EF4-FFF2-40B4-BE49-F238E27FC236}">
                <a16:creationId xmlns:a16="http://schemas.microsoft.com/office/drawing/2014/main" id="{746386E0-4237-1B33-6926-F380FE52AF7E}"/>
              </a:ext>
            </a:extLst>
          </p:cNvPr>
          <p:cNvSpPr/>
          <p:nvPr/>
        </p:nvSpPr>
        <p:spPr>
          <a:xfrm>
            <a:off x="1858142" y="488925"/>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4096895" y="2746828"/>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4096895" y="2746828"/>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2694990" y="6138242"/>
                <a:ext cx="3942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2694990" y="6138242"/>
                <a:ext cx="394210" cy="461665"/>
              </a:xfrm>
              <a:prstGeom prst="rect">
                <a:avLst/>
              </a:prstGeom>
              <a:blipFill>
                <a:blip r:embed="rId4"/>
                <a:stretch>
                  <a:fillRect l="-1538"/>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6717013" y="488925"/>
            <a:ext cx="2391129" cy="5957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a:t>
            </a:r>
          </a:p>
          <a:p>
            <a:pPr marL="0" indent="0">
              <a:buNone/>
            </a:pPr>
            <a:r>
              <a:rPr lang="en-US" dirty="0"/>
              <a:t>1  </a:t>
            </a:r>
          </a:p>
          <a:p>
            <a:pPr marL="0" indent="0">
              <a:buNone/>
            </a:pPr>
            <a:r>
              <a:rPr lang="en-US" dirty="0"/>
              <a:t>2</a:t>
            </a:r>
          </a:p>
          <a:p>
            <a:pPr marL="0" indent="0">
              <a:buNone/>
            </a:pPr>
            <a:r>
              <a:rPr lang="en-US" dirty="0"/>
              <a:t>1  </a:t>
            </a:r>
          </a:p>
          <a:p>
            <a:pPr marL="0" indent="0">
              <a:buNone/>
            </a:pPr>
            <a:r>
              <a:rPr lang="en-US" dirty="0"/>
              <a:t>0</a:t>
            </a:r>
          </a:p>
          <a:p>
            <a:pPr marL="0" indent="0">
              <a:buNone/>
            </a:pPr>
            <a:r>
              <a:rPr lang="en-US" dirty="0"/>
              <a:t>7  </a:t>
            </a:r>
          </a:p>
          <a:p>
            <a:pPr marL="0" indent="0">
              <a:buNone/>
            </a:pPr>
            <a:r>
              <a:rPr lang="en-US" dirty="0"/>
              <a:t>3</a:t>
            </a:r>
          </a:p>
          <a:p>
            <a:pPr marL="0" indent="0">
              <a:buNone/>
            </a:pPr>
            <a:r>
              <a:rPr lang="en-US" dirty="0"/>
              <a:t>4</a:t>
            </a:r>
          </a:p>
          <a:p>
            <a:pPr marL="0" indent="0">
              <a:buNone/>
            </a:pPr>
            <a:r>
              <a:rPr lang="en-US" dirty="0"/>
              <a:t>9</a:t>
            </a:r>
          </a:p>
          <a:p>
            <a:pPr marL="0" indent="0">
              <a:buNone/>
            </a:pPr>
            <a:r>
              <a:rPr lang="en-US" dirty="0"/>
              <a:t>1  </a:t>
            </a:r>
          </a:p>
          <a:p>
            <a:pPr marL="0" indent="0">
              <a:buNone/>
            </a:pPr>
            <a:r>
              <a:rPr lang="en-US" dirty="0"/>
              <a:t>8</a:t>
            </a:r>
          </a:p>
          <a:p>
            <a:pPr marL="0" indent="0">
              <a:buNone/>
            </a:pPr>
            <a:endParaRPr lang="en-US" dirty="0"/>
          </a:p>
        </p:txBody>
      </p:sp>
      <p:sp>
        <p:nvSpPr>
          <p:cNvPr id="9" name="Rectangle 8">
            <a:extLst>
              <a:ext uri="{FF2B5EF4-FFF2-40B4-BE49-F238E27FC236}">
                <a16:creationId xmlns:a16="http://schemas.microsoft.com/office/drawing/2014/main" id="{594280A1-EF1F-8BA7-ECE3-133868F18F6C}"/>
              </a:ext>
            </a:extLst>
          </p:cNvPr>
          <p:cNvSpPr/>
          <p:nvPr/>
        </p:nvSpPr>
        <p:spPr>
          <a:xfrm>
            <a:off x="6717014" y="488925"/>
            <a:ext cx="394210"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7347839" y="284422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7347839" y="2844225"/>
                <a:ext cx="5078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AF3EA97-E666-60B7-C684-7753AAA1BABA}"/>
                  </a:ext>
                </a:extLst>
              </p:cNvPr>
              <p:cNvSpPr/>
              <p:nvPr/>
            </p:nvSpPr>
            <p:spPr>
              <a:xfrm>
                <a:off x="6717013" y="6184409"/>
                <a:ext cx="3942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1AF3EA97-E666-60B7-C684-7753AAA1BABA}"/>
                  </a:ext>
                </a:extLst>
              </p:cNvPr>
              <p:cNvSpPr>
                <a:spLocks noRot="1" noChangeAspect="1" noMove="1" noResize="1" noEditPoints="1" noAdjustHandles="1" noChangeArrowheads="1" noChangeShapeType="1" noTextEdit="1"/>
              </p:cNvSpPr>
              <p:nvPr/>
            </p:nvSpPr>
            <p:spPr>
              <a:xfrm>
                <a:off x="6717013" y="6184409"/>
                <a:ext cx="3942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1222859" y="2746828"/>
                <a:ext cx="435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𝑛</m:t>
                      </m:r>
                    </m:oMath>
                  </m:oMathPara>
                </a14:m>
                <a:endParaRPr lang="en-US" sz="24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1222859" y="2746828"/>
                <a:ext cx="43518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19021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6386E0-4237-1B33-6926-F380FE52AF7E}"/>
              </a:ext>
            </a:extLst>
          </p:cNvPr>
          <p:cNvSpPr/>
          <p:nvPr/>
        </p:nvSpPr>
        <p:spPr>
          <a:xfrm>
            <a:off x="1858142" y="488925"/>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2621411" y="268527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2621411" y="2685275"/>
                <a:ext cx="541367"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1AC988-5344-24FE-1CE2-1383F6EB0D47}"/>
                  </a:ext>
                </a:extLst>
              </p:cNvPr>
              <p:cNvSpPr/>
              <p:nvPr/>
            </p:nvSpPr>
            <p:spPr>
              <a:xfrm>
                <a:off x="1222859" y="2746828"/>
                <a:ext cx="435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𝑛</m:t>
                      </m:r>
                    </m:oMath>
                  </m:oMathPara>
                </a14:m>
                <a:endParaRPr lang="en-US" sz="2400" dirty="0">
                  <a:solidFill>
                    <a:srgbClr val="C00000"/>
                  </a:solidFill>
                </a:endParaRPr>
              </a:p>
            </p:txBody>
          </p:sp>
        </mc:Choice>
        <mc:Fallback xmlns="">
          <p:sp>
            <p:nvSpPr>
              <p:cNvPr id="20" name="Rectangle 19">
                <a:extLst>
                  <a:ext uri="{FF2B5EF4-FFF2-40B4-BE49-F238E27FC236}">
                    <a16:creationId xmlns:a16="http://schemas.microsoft.com/office/drawing/2014/main" id="{801AC988-5344-24FE-1CE2-1383F6EB0D47}"/>
                  </a:ext>
                </a:extLst>
              </p:cNvPr>
              <p:cNvSpPr>
                <a:spLocks noRot="1" noChangeAspect="1" noMove="1" noResize="1" noEditPoints="1" noAdjustHandles="1" noChangeArrowheads="1" noChangeShapeType="1" noTextEdit="1"/>
              </p:cNvSpPr>
              <p:nvPr/>
            </p:nvSpPr>
            <p:spPr>
              <a:xfrm>
                <a:off x="1222859" y="2746828"/>
                <a:ext cx="43518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2694990" y="6138242"/>
                <a:ext cx="3942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2694990" y="6138242"/>
                <a:ext cx="394210" cy="461665"/>
              </a:xfrm>
              <a:prstGeom prst="rect">
                <a:avLst/>
              </a:prstGeom>
              <a:blipFill>
                <a:blip r:embed="rId4"/>
                <a:stretch>
                  <a:fillRect l="-153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94280A1-EF1F-8BA7-ECE3-133868F18F6C}"/>
              </a:ext>
            </a:extLst>
          </p:cNvPr>
          <p:cNvSpPr/>
          <p:nvPr/>
        </p:nvSpPr>
        <p:spPr>
          <a:xfrm>
            <a:off x="6717014" y="488925"/>
            <a:ext cx="394210"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6660170" y="2685274"/>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6660170" y="2685274"/>
                <a:ext cx="5078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AF3EA97-E666-60B7-C684-7753AAA1BABA}"/>
                  </a:ext>
                </a:extLst>
              </p:cNvPr>
              <p:cNvSpPr/>
              <p:nvPr/>
            </p:nvSpPr>
            <p:spPr>
              <a:xfrm>
                <a:off x="6717013" y="6184409"/>
                <a:ext cx="3942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1AF3EA97-E666-60B7-C684-7753AAA1BABA}"/>
                  </a:ext>
                </a:extLst>
              </p:cNvPr>
              <p:cNvSpPr>
                <a:spLocks noRot="1" noChangeAspect="1" noMove="1" noResize="1" noEditPoints="1" noAdjustHandles="1" noChangeArrowheads="1" noChangeShapeType="1" noTextEdit="1"/>
              </p:cNvSpPr>
              <p:nvPr/>
            </p:nvSpPr>
            <p:spPr>
              <a:xfrm>
                <a:off x="6717013" y="6184409"/>
                <a:ext cx="394210" cy="369332"/>
              </a:xfrm>
              <a:prstGeom prst="rect">
                <a:avLst/>
              </a:prstGeom>
              <a:blipFill>
                <a:blip r:embed="rId6"/>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651B126-9636-70EA-722E-46F422BDE095}"/>
              </a:ext>
            </a:extLst>
          </p:cNvPr>
          <p:cNvSpPr/>
          <p:nvPr/>
        </p:nvSpPr>
        <p:spPr>
          <a:xfrm>
            <a:off x="4216134" y="488925"/>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03B1712-05DF-430B-3552-DAC8982B86C5}"/>
                  </a:ext>
                </a:extLst>
              </p:cNvPr>
              <p:cNvSpPr/>
              <p:nvPr/>
            </p:nvSpPr>
            <p:spPr>
              <a:xfrm>
                <a:off x="4206166" y="1311054"/>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3" name="Rectangle 2">
                <a:extLst>
                  <a:ext uri="{FF2B5EF4-FFF2-40B4-BE49-F238E27FC236}">
                    <a16:creationId xmlns:a16="http://schemas.microsoft.com/office/drawing/2014/main" id="{503B1712-05DF-430B-3552-DAC8982B86C5}"/>
                  </a:ext>
                </a:extLst>
              </p:cNvPr>
              <p:cNvSpPr>
                <a:spLocks noRot="1" noChangeAspect="1" noMove="1" noResize="1" noEditPoints="1" noAdjustHandles="1" noChangeArrowheads="1" noChangeShapeType="1" noTextEdit="1"/>
              </p:cNvSpPr>
              <p:nvPr/>
            </p:nvSpPr>
            <p:spPr>
              <a:xfrm>
                <a:off x="4206166" y="1311054"/>
                <a:ext cx="367985"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3379803-C9D5-A12F-C578-6C1D1879D1D2}"/>
                  </a:ext>
                </a:extLst>
              </p:cNvPr>
              <p:cNvSpPr/>
              <p:nvPr/>
            </p:nvSpPr>
            <p:spPr>
              <a:xfrm>
                <a:off x="5393259" y="2685274"/>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Rectangle 3">
                <a:extLst>
                  <a:ext uri="{FF2B5EF4-FFF2-40B4-BE49-F238E27FC236}">
                    <a16:creationId xmlns:a16="http://schemas.microsoft.com/office/drawing/2014/main" id="{D3379803-C9D5-A12F-C578-6C1D1879D1D2}"/>
                  </a:ext>
                </a:extLst>
              </p:cNvPr>
              <p:cNvSpPr>
                <a:spLocks noRot="1" noChangeAspect="1" noMove="1" noResize="1" noEditPoints="1" noAdjustHandles="1" noChangeArrowheads="1" noChangeShapeType="1" noTextEdit="1"/>
              </p:cNvSpPr>
              <p:nvPr/>
            </p:nvSpPr>
            <p:spPr>
              <a:xfrm>
                <a:off x="5393259" y="2685274"/>
                <a:ext cx="431528" cy="40011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1522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8B645B-0CE0-122D-5263-72969E106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244" y="245097"/>
            <a:ext cx="7747686" cy="6367806"/>
          </a:xfrm>
          <a:prstGeom prst="rect">
            <a:avLst/>
          </a:prstGeom>
        </p:spPr>
      </p:pic>
    </p:spTree>
    <p:extLst>
      <p:ext uri="{BB962C8B-B14F-4D97-AF65-F5344CB8AC3E}">
        <p14:creationId xmlns:p14="http://schemas.microsoft.com/office/powerpoint/2010/main" val="9199445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1" y="5877326"/>
            <a:ext cx="621325" cy="637457"/>
          </a:xfrm>
          <a:prstGeom prst="rect">
            <a:avLst/>
          </a:prstGeom>
          <a:noFill/>
          <a:ln>
            <a:noFill/>
          </a:ln>
        </p:spPr>
      </p:pic>
      <p:sp>
        <p:nvSpPr>
          <p:cNvPr id="94" name="Google Shape;94;p14"/>
          <p:cNvSpPr txBox="1"/>
          <p:nvPr/>
        </p:nvSpPr>
        <p:spPr>
          <a:xfrm>
            <a:off x="6879575" y="29518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5" name="Google Shape;95;p14"/>
          <p:cNvSpPr txBox="1"/>
          <p:nvPr/>
        </p:nvSpPr>
        <p:spPr>
          <a:xfrm>
            <a:off x="6879575" y="39409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6" name="Google Shape;96;p14"/>
          <p:cNvSpPr txBox="1"/>
          <p:nvPr/>
        </p:nvSpPr>
        <p:spPr>
          <a:xfrm>
            <a:off x="6879575" y="48781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7" name="Google Shape;97;p14"/>
          <p:cNvSpPr txBox="1"/>
          <p:nvPr/>
        </p:nvSpPr>
        <p:spPr>
          <a:xfrm>
            <a:off x="6879575" y="58671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spTree>
    <p:extLst>
      <p:ext uri="{BB962C8B-B14F-4D97-AF65-F5344CB8AC3E}">
        <p14:creationId xmlns:p14="http://schemas.microsoft.com/office/powerpoint/2010/main" val="30060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6F050A-680E-E135-E0B0-6790DE128CDF}"/>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Quantifying Performance</a:t>
            </a:r>
          </a:p>
        </p:txBody>
      </p:sp>
      <p:sp>
        <p:nvSpPr>
          <p:cNvPr id="5" name="Google Shape;103;p15">
            <a:extLst>
              <a:ext uri="{FF2B5EF4-FFF2-40B4-BE49-F238E27FC236}">
                <a16:creationId xmlns:a16="http://schemas.microsoft.com/office/drawing/2014/main" id="{5E3BF597-E2B8-A78F-8BB5-659AB3C0EE67}"/>
              </a:ext>
            </a:extLst>
          </p:cNvPr>
          <p:cNvSpPr txBox="1">
            <a:spLocks noGrp="1"/>
          </p:cNvSpPr>
          <p:nvPr>
            <p:ph type="body" idx="1"/>
          </p:nvPr>
        </p:nvSpPr>
        <p:spPr>
          <a:xfrm>
            <a:off x="1835700" y="1356875"/>
            <a:ext cx="8520600" cy="1035600"/>
          </a:xfrm>
          <a:prstGeom prst="rect">
            <a:avLst/>
          </a:prstGeom>
        </p:spPr>
        <p:txBody>
          <a:bodyPr spcFirstLastPara="1" vert="horz" wrap="square" lIns="91425" tIns="91425" rIns="91425" bIns="91425" rtlCol="0" anchor="t" anchorCtr="0">
            <a:normAutofit fontScale="85000" lnSpcReduction="20000"/>
          </a:bodyPr>
          <a:lstStyle/>
          <a:p>
            <a:pPr marL="0" indent="0" algn="ctr">
              <a:buNone/>
            </a:pPr>
            <a:r>
              <a:rPr lang="en-US" dirty="0">
                <a:solidFill>
                  <a:schemeClr val="dk1"/>
                </a:solidFill>
              </a:rPr>
              <a:t>Make no distributional assumptions</a:t>
            </a:r>
          </a:p>
          <a:p>
            <a:pPr marL="0" indent="0" algn="ctr">
              <a:spcBef>
                <a:spcPts val="1200"/>
              </a:spcBef>
              <a:spcAft>
                <a:spcPts val="1200"/>
              </a:spcAft>
              <a:buNone/>
            </a:pPr>
            <a:r>
              <a:rPr lang="en-US" dirty="0">
                <a:solidFill>
                  <a:schemeClr val="dk1"/>
                </a:solidFill>
              </a:rPr>
              <a:t>We judge our algorithm based on </a:t>
            </a:r>
            <a:r>
              <a:rPr lang="en-US" b="1" dirty="0">
                <a:solidFill>
                  <a:srgbClr val="EF5000"/>
                </a:solidFill>
              </a:rPr>
              <a:t>regret</a:t>
            </a:r>
            <a:r>
              <a:rPr lang="en-US" dirty="0">
                <a:solidFill>
                  <a:schemeClr val="dk1"/>
                </a:solidFill>
              </a:rPr>
              <a:t>.</a:t>
            </a:r>
          </a:p>
        </p:txBody>
      </p:sp>
      <p:sp>
        <p:nvSpPr>
          <p:cNvPr id="6" name="Google Shape;105;p15">
            <a:extLst>
              <a:ext uri="{FF2B5EF4-FFF2-40B4-BE49-F238E27FC236}">
                <a16:creationId xmlns:a16="http://schemas.microsoft.com/office/drawing/2014/main" id="{BA07F959-5539-CF2E-271D-C4D1C35E5901}"/>
              </a:ext>
            </a:extLst>
          </p:cNvPr>
          <p:cNvSpPr/>
          <p:nvPr/>
        </p:nvSpPr>
        <p:spPr>
          <a:xfrm>
            <a:off x="2301900" y="3137439"/>
            <a:ext cx="8054400" cy="1976428"/>
          </a:xfrm>
          <a:prstGeom prst="rect">
            <a:avLst/>
          </a:prstGeom>
          <a:noFill/>
          <a:ln w="38100" cap="flat" cmpd="sng">
            <a:solidFill>
              <a:srgbClr val="EF5000"/>
            </a:solidFill>
            <a:prstDash val="solid"/>
            <a:round/>
            <a:headEnd type="none" w="sm" len="sm"/>
            <a:tailEnd type="none" w="sm" len="sm"/>
          </a:ln>
        </p:spPr>
        <p:txBody>
          <a:bodyPr spcFirstLastPara="1" wrap="square" lIns="228600" tIns="228600" rIns="228600" bIns="228600" anchor="ctr" anchorCtr="0">
            <a:noAutofit/>
          </a:bodyPr>
          <a:lstStyle/>
          <a:p>
            <a:pPr>
              <a:lnSpc>
                <a:spcPct val="150000"/>
              </a:lnSpc>
            </a:pPr>
            <a:r>
              <a:rPr lang="en" b="1" dirty="0">
                <a:solidFill>
                  <a:srgbClr val="EF5000"/>
                </a:solidFill>
              </a:rPr>
              <a:t>Definition</a:t>
            </a:r>
            <a:r>
              <a:rPr lang="en" dirty="0"/>
              <a:t> </a:t>
            </a:r>
            <a:r>
              <a:rPr lang="en" b="1" dirty="0"/>
              <a:t>(Regret)</a:t>
            </a:r>
            <a:endParaRPr b="1" dirty="0"/>
          </a:p>
          <a:p>
            <a:pPr algn="ctr">
              <a:lnSpc>
                <a:spcPct val="150000"/>
              </a:lnSpc>
            </a:pPr>
            <a:r>
              <a:rPr lang="en-US" dirty="0"/>
              <a:t># of mistakes algorithm makes more than the best expert</a:t>
            </a:r>
            <a:r>
              <a:rPr lang="en" dirty="0"/>
              <a:t> </a:t>
            </a:r>
            <a:endParaRPr dirty="0"/>
          </a:p>
          <a:p>
            <a:pPr algn="ctr">
              <a:lnSpc>
                <a:spcPct val="150000"/>
              </a:lnSpc>
            </a:pPr>
            <a:r>
              <a:rPr lang="en" dirty="0"/>
              <a:t># of days</a:t>
            </a:r>
            <a:endParaRPr dirty="0"/>
          </a:p>
        </p:txBody>
      </p:sp>
      <p:cxnSp>
        <p:nvCxnSpPr>
          <p:cNvPr id="7" name="Google Shape;106;p15">
            <a:extLst>
              <a:ext uri="{FF2B5EF4-FFF2-40B4-BE49-F238E27FC236}">
                <a16:creationId xmlns:a16="http://schemas.microsoft.com/office/drawing/2014/main" id="{B00D583B-8CB6-023E-89E5-C724D7ACAEE9}"/>
              </a:ext>
            </a:extLst>
          </p:cNvPr>
          <p:cNvCxnSpPr>
            <a:cxnSpLocks/>
          </p:cNvCxnSpPr>
          <p:nvPr/>
        </p:nvCxnSpPr>
        <p:spPr>
          <a:xfrm>
            <a:off x="3687500" y="4383526"/>
            <a:ext cx="52832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1267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1" y="5877326"/>
            <a:ext cx="621325" cy="637457"/>
          </a:xfrm>
          <a:prstGeom prst="rect">
            <a:avLst/>
          </a:prstGeom>
          <a:noFill/>
          <a:ln>
            <a:noFill/>
          </a:ln>
        </p:spPr>
      </p:pic>
      <p:sp>
        <p:nvSpPr>
          <p:cNvPr id="94" name="Google Shape;94;p14"/>
          <p:cNvSpPr txBox="1"/>
          <p:nvPr/>
        </p:nvSpPr>
        <p:spPr>
          <a:xfrm>
            <a:off x="6879575" y="29518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5" name="Google Shape;95;p14"/>
          <p:cNvSpPr txBox="1"/>
          <p:nvPr/>
        </p:nvSpPr>
        <p:spPr>
          <a:xfrm>
            <a:off x="6879575" y="39409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6" name="Google Shape;96;p14"/>
          <p:cNvSpPr txBox="1"/>
          <p:nvPr/>
        </p:nvSpPr>
        <p:spPr>
          <a:xfrm>
            <a:off x="6879575" y="48781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7" name="Google Shape;97;p14"/>
          <p:cNvSpPr txBox="1"/>
          <p:nvPr/>
        </p:nvSpPr>
        <p:spPr>
          <a:xfrm>
            <a:off x="6879575" y="58671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spTree>
    <p:extLst>
      <p:ext uri="{BB962C8B-B14F-4D97-AF65-F5344CB8AC3E}">
        <p14:creationId xmlns:p14="http://schemas.microsoft.com/office/powerpoint/2010/main" val="2938549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0" y="5862296"/>
            <a:ext cx="621325" cy="637457"/>
          </a:xfrm>
          <a:prstGeom prst="rect">
            <a:avLst/>
          </a:prstGeom>
          <a:noFill/>
          <a:ln>
            <a:noFill/>
          </a:ln>
        </p:spPr>
      </p:pic>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pic>
        <p:nvPicPr>
          <p:cNvPr id="44" name="Google Shape;124;p16">
            <a:extLst>
              <a:ext uri="{FF2B5EF4-FFF2-40B4-BE49-F238E27FC236}">
                <a16:creationId xmlns:a16="http://schemas.microsoft.com/office/drawing/2014/main" id="{834DAC99-CC6D-4B68-82F1-FEC7D772C125}"/>
              </a:ext>
            </a:extLst>
          </p:cNvPr>
          <p:cNvPicPr preferRelativeResize="0"/>
          <p:nvPr/>
        </p:nvPicPr>
        <p:blipFill>
          <a:blip r:embed="rId7">
            <a:alphaModFix/>
          </a:blip>
          <a:stretch>
            <a:fillRect/>
          </a:stretch>
        </p:blipFill>
        <p:spPr>
          <a:xfrm>
            <a:off x="7014161" y="2858313"/>
            <a:ext cx="722400" cy="741164"/>
          </a:xfrm>
          <a:prstGeom prst="rect">
            <a:avLst/>
          </a:prstGeom>
          <a:noFill/>
          <a:ln>
            <a:noFill/>
          </a:ln>
        </p:spPr>
      </p:pic>
      <p:pic>
        <p:nvPicPr>
          <p:cNvPr id="45" name="Google Shape;136;p16">
            <a:extLst>
              <a:ext uri="{FF2B5EF4-FFF2-40B4-BE49-F238E27FC236}">
                <a16:creationId xmlns:a16="http://schemas.microsoft.com/office/drawing/2014/main" id="{BD1E811C-368C-46B0-823D-42A5EF6702DC}"/>
              </a:ext>
            </a:extLst>
          </p:cNvPr>
          <p:cNvPicPr preferRelativeResize="0"/>
          <p:nvPr/>
        </p:nvPicPr>
        <p:blipFill>
          <a:blip r:embed="rId7">
            <a:alphaModFix/>
          </a:blip>
          <a:stretch>
            <a:fillRect/>
          </a:stretch>
        </p:blipFill>
        <p:spPr>
          <a:xfrm>
            <a:off x="7014161" y="4784563"/>
            <a:ext cx="722400" cy="741164"/>
          </a:xfrm>
          <a:prstGeom prst="rect">
            <a:avLst/>
          </a:prstGeom>
          <a:noFill/>
          <a:ln>
            <a:noFill/>
          </a:ln>
        </p:spPr>
      </p:pic>
      <p:pic>
        <p:nvPicPr>
          <p:cNvPr id="46" name="Google Shape;138;p16">
            <a:extLst>
              <a:ext uri="{FF2B5EF4-FFF2-40B4-BE49-F238E27FC236}">
                <a16:creationId xmlns:a16="http://schemas.microsoft.com/office/drawing/2014/main" id="{871804F2-B51F-4956-A081-844D50FB0396}"/>
              </a:ext>
            </a:extLst>
          </p:cNvPr>
          <p:cNvPicPr preferRelativeResize="0"/>
          <p:nvPr/>
        </p:nvPicPr>
        <p:blipFill>
          <a:blip r:embed="rId8">
            <a:alphaModFix/>
          </a:blip>
          <a:stretch>
            <a:fillRect/>
          </a:stretch>
        </p:blipFill>
        <p:spPr>
          <a:xfrm>
            <a:off x="7064699" y="3899226"/>
            <a:ext cx="621325" cy="637457"/>
          </a:xfrm>
          <a:prstGeom prst="rect">
            <a:avLst/>
          </a:prstGeom>
          <a:noFill/>
          <a:ln>
            <a:noFill/>
          </a:ln>
        </p:spPr>
      </p:pic>
      <p:pic>
        <p:nvPicPr>
          <p:cNvPr id="47" name="Google Shape;167;p16">
            <a:extLst>
              <a:ext uri="{FF2B5EF4-FFF2-40B4-BE49-F238E27FC236}">
                <a16:creationId xmlns:a16="http://schemas.microsoft.com/office/drawing/2014/main" id="{035D61F4-8038-46E1-9172-F901E8C2929D}"/>
              </a:ext>
            </a:extLst>
          </p:cNvPr>
          <p:cNvPicPr preferRelativeResize="0"/>
          <p:nvPr/>
        </p:nvPicPr>
        <p:blipFill>
          <a:blip r:embed="rId8">
            <a:alphaModFix/>
          </a:blip>
          <a:stretch>
            <a:fillRect/>
          </a:stretch>
        </p:blipFill>
        <p:spPr>
          <a:xfrm>
            <a:off x="7064699" y="5865554"/>
            <a:ext cx="621325" cy="637457"/>
          </a:xfrm>
          <a:prstGeom prst="rect">
            <a:avLst/>
          </a:prstGeom>
          <a:noFill/>
          <a:ln>
            <a:noFill/>
          </a:ln>
        </p:spPr>
      </p:pic>
      <p:sp>
        <p:nvSpPr>
          <p:cNvPr id="2" name="Rectangle 1">
            <a:extLst>
              <a:ext uri="{FF2B5EF4-FFF2-40B4-BE49-F238E27FC236}">
                <a16:creationId xmlns:a16="http://schemas.microsoft.com/office/drawing/2014/main" id="{7B415F1C-E20D-4F7A-9494-34739D3C2F3E}"/>
              </a:ext>
            </a:extLst>
          </p:cNvPr>
          <p:cNvSpPr/>
          <p:nvPr/>
        </p:nvSpPr>
        <p:spPr>
          <a:xfrm>
            <a:off x="6739128" y="4784563"/>
            <a:ext cx="3090672" cy="741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BEFBCF6-06DE-4979-AA36-E1CDF432CD5A}"/>
              </a:ext>
            </a:extLst>
          </p:cNvPr>
          <p:cNvSpPr/>
          <p:nvPr/>
        </p:nvSpPr>
        <p:spPr>
          <a:xfrm>
            <a:off x="6739128" y="5773613"/>
            <a:ext cx="3090672" cy="741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3FF2326-F7FF-445D-A6D9-B8274A40F986}"/>
              </a:ext>
            </a:extLst>
          </p:cNvPr>
          <p:cNvSpPr/>
          <p:nvPr/>
        </p:nvSpPr>
        <p:spPr>
          <a:xfrm>
            <a:off x="3626408" y="27904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FC54379-695D-48AE-A6EB-0FCC9994430B}"/>
              </a:ext>
            </a:extLst>
          </p:cNvPr>
          <p:cNvSpPr/>
          <p:nvPr/>
        </p:nvSpPr>
        <p:spPr>
          <a:xfrm>
            <a:off x="4498045" y="3795898"/>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4836D15-63BA-4FE2-8D8F-5EFC7FCD62AC}"/>
              </a:ext>
            </a:extLst>
          </p:cNvPr>
          <p:cNvSpPr/>
          <p:nvPr/>
        </p:nvSpPr>
        <p:spPr>
          <a:xfrm>
            <a:off x="2748610"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8BCDE51-DF68-4581-97EE-469F07216C1B}"/>
              </a:ext>
            </a:extLst>
          </p:cNvPr>
          <p:cNvSpPr/>
          <p:nvPr/>
        </p:nvSpPr>
        <p:spPr>
          <a:xfrm>
            <a:off x="4498045"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9D1A5D-0F95-455C-B19E-3746B51A614F}"/>
              </a:ext>
            </a:extLst>
          </p:cNvPr>
          <p:cNvSpPr/>
          <p:nvPr/>
        </p:nvSpPr>
        <p:spPr>
          <a:xfrm>
            <a:off x="5366020"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2CEB312-AB78-4EF4-BCA9-9F586CFFFC67}"/>
              </a:ext>
            </a:extLst>
          </p:cNvPr>
          <p:cNvSpPr/>
          <p:nvPr/>
        </p:nvSpPr>
        <p:spPr>
          <a:xfrm>
            <a:off x="3635632" y="5696180"/>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1CEE87-B51B-485C-A49B-AAF20459BF45}"/>
              </a:ext>
            </a:extLst>
          </p:cNvPr>
          <p:cNvSpPr/>
          <p:nvPr/>
        </p:nvSpPr>
        <p:spPr>
          <a:xfrm>
            <a:off x="5366020" y="5720770"/>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Google Shape;168;p16">
            <a:extLst>
              <a:ext uri="{FF2B5EF4-FFF2-40B4-BE49-F238E27FC236}">
                <a16:creationId xmlns:a16="http://schemas.microsoft.com/office/drawing/2014/main" id="{B40E67C5-2224-4238-A20C-D6BCD555E9F2}"/>
              </a:ext>
            </a:extLst>
          </p:cNvPr>
          <p:cNvSpPr txBox="1"/>
          <p:nvPr/>
        </p:nvSpPr>
        <p:spPr>
          <a:xfrm>
            <a:off x="10104858" y="4768541"/>
            <a:ext cx="1670100" cy="1015632"/>
          </a:xfrm>
          <a:prstGeom prst="rect">
            <a:avLst/>
          </a:prstGeom>
          <a:noFill/>
          <a:ln>
            <a:noFill/>
          </a:ln>
        </p:spPr>
        <p:txBody>
          <a:bodyPr spcFirstLastPara="1" wrap="square" lIns="91425" tIns="91425" rIns="91425" bIns="91425" anchor="t" anchorCtr="0">
            <a:spAutoFit/>
          </a:bodyPr>
          <a:lstStyle/>
          <a:p>
            <a:r>
              <a:rPr lang="en" b="1" dirty="0">
                <a:solidFill>
                  <a:srgbClr val="EF5000"/>
                </a:solidFill>
              </a:rPr>
              <a:t>Algorithm makes 2 mistakes</a:t>
            </a:r>
            <a:endParaRPr b="1" dirty="0">
              <a:solidFill>
                <a:srgbClr val="EF5000"/>
              </a:solidFill>
            </a:endParaRPr>
          </a:p>
        </p:txBody>
      </p:sp>
      <p:sp>
        <p:nvSpPr>
          <p:cNvPr id="57" name="Google Shape;169;p16">
            <a:extLst>
              <a:ext uri="{FF2B5EF4-FFF2-40B4-BE49-F238E27FC236}">
                <a16:creationId xmlns:a16="http://schemas.microsoft.com/office/drawing/2014/main" id="{DC6F1D74-4820-4EDC-AA6F-97632E797979}"/>
              </a:ext>
            </a:extLst>
          </p:cNvPr>
          <p:cNvSpPr txBox="1"/>
          <p:nvPr/>
        </p:nvSpPr>
        <p:spPr>
          <a:xfrm>
            <a:off x="10104833" y="5487841"/>
            <a:ext cx="1670100" cy="1015632"/>
          </a:xfrm>
          <a:prstGeom prst="rect">
            <a:avLst/>
          </a:prstGeom>
          <a:noFill/>
          <a:ln>
            <a:noFill/>
          </a:ln>
        </p:spPr>
        <p:txBody>
          <a:bodyPr spcFirstLastPara="1" wrap="square" lIns="91425" tIns="91425" rIns="91425" bIns="91425" anchor="t" anchorCtr="0">
            <a:spAutoFit/>
          </a:bodyPr>
          <a:lstStyle/>
          <a:p>
            <a:r>
              <a:rPr lang="en" b="1">
                <a:solidFill>
                  <a:srgbClr val="EF5000"/>
                </a:solidFill>
              </a:rPr>
              <a:t>Best expert makes 1 mistake</a:t>
            </a:r>
            <a:endParaRPr b="1">
              <a:solidFill>
                <a:srgbClr val="EF5000"/>
              </a:solidFill>
            </a:endParaRPr>
          </a:p>
        </p:txBody>
      </p:sp>
      <p:sp>
        <p:nvSpPr>
          <p:cNvPr id="4" name="Explosion: 8 Points 3">
            <a:extLst>
              <a:ext uri="{FF2B5EF4-FFF2-40B4-BE49-F238E27FC236}">
                <a16:creationId xmlns:a16="http://schemas.microsoft.com/office/drawing/2014/main" id="{DC9AB562-599D-2989-6604-CE12FDC40012}"/>
              </a:ext>
            </a:extLst>
          </p:cNvPr>
          <p:cNvSpPr/>
          <p:nvPr/>
        </p:nvSpPr>
        <p:spPr>
          <a:xfrm>
            <a:off x="9754012" y="2903865"/>
            <a:ext cx="2378153" cy="1886995"/>
          </a:xfrm>
          <a:prstGeom prst="irregularSeal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Regret</a:t>
            </a:r>
          </a:p>
        </p:txBody>
      </p:sp>
    </p:spTree>
    <p:extLst>
      <p:ext uri="{BB962C8B-B14F-4D97-AF65-F5344CB8AC3E}">
        <p14:creationId xmlns:p14="http://schemas.microsoft.com/office/powerpoint/2010/main" val="421839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8" grpId="0" animBg="1"/>
      <p:bldP spid="49" grpId="0" animBg="1"/>
      <p:bldP spid="50" grpId="0" animBg="1"/>
      <p:bldP spid="51" grpId="0" animBg="1"/>
      <p:bldP spid="52" grpId="0" animBg="1"/>
      <p:bldP spid="53" grpId="0" animBg="1"/>
      <p:bldP spid="54" grpId="0" animBg="1"/>
      <p:bldP spid="55" grpId="0" animBg="1"/>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2B66-0FBF-4E65-BF1A-D66892D79C5C}"/>
              </a:ext>
            </a:extLst>
          </p:cNvPr>
          <p:cNvSpPr>
            <a:spLocks noGrp="1"/>
          </p:cNvSpPr>
          <p:nvPr>
            <p:ph type="title"/>
          </p:nvPr>
        </p:nvSpPr>
        <p:spPr/>
        <p:txBody>
          <a:bodyPr/>
          <a:lstStyle/>
          <a:p>
            <a:r>
              <a:rPr lang="en-US" dirty="0">
                <a:solidFill>
                  <a:schemeClr val="accent1"/>
                </a:solidFill>
              </a:rPr>
              <a:t>The Online Learning with Experts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A1A28-9707-4037-88F8-B854AB988294}"/>
                  </a:ext>
                </a:extLst>
              </p:cNvPr>
              <p:cNvSpPr>
                <a:spLocks noGrp="1"/>
              </p:cNvSpPr>
              <p:nvPr>
                <p:ph idx="1"/>
              </p:nvPr>
            </p:nvSpPr>
            <p:spPr>
              <a:xfrm>
                <a:off x="838200" y="1690688"/>
                <a:ext cx="10515600" cy="4667250"/>
              </a:xfrm>
            </p:spPr>
            <p:txBody>
              <a:bodyPr>
                <a:normAutofit/>
              </a:bodyPr>
              <a:lstStyle/>
              <a:p>
                <a:r>
                  <a:rPr lang="en-US" b="0" dirty="0"/>
                  <a:t>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experts who decide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solidFill>
                      <a:srgbClr val="C00000"/>
                    </a:solidFill>
                  </a:rPr>
                  <a:t> </a:t>
                </a:r>
                <a:r>
                  <a:rPr lang="en-US" dirty="0"/>
                  <a:t>on each of </a:t>
                </a:r>
                <a14:m>
                  <m:oMath xmlns:m="http://schemas.openxmlformats.org/officeDocument/2006/math">
                    <m:r>
                      <a:rPr lang="en-US" b="0" i="1" smtClean="0">
                        <a:solidFill>
                          <a:srgbClr val="C00000"/>
                        </a:solidFill>
                        <a:latin typeface="Cambria Math" panose="02040503050406030204" pitchFamily="18" charset="0"/>
                      </a:rPr>
                      <m:t>𝑇</m:t>
                    </m:r>
                  </m:oMath>
                </a14:m>
                <a:r>
                  <a:rPr lang="en-US" dirty="0"/>
                  <a:t> days (</a:t>
                </a:r>
                <a14:m>
                  <m:oMath xmlns:m="http://schemas.openxmlformats.org/officeDocument/2006/math">
                    <m:r>
                      <a:rPr lang="en-US" i="1">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𝑇</m:t>
                    </m:r>
                  </m:oMath>
                </a14:m>
                <a:r>
                  <a:rPr lang="en-US" dirty="0"/>
                  <a:t>)</a:t>
                </a:r>
              </a:p>
              <a:p>
                <a:r>
                  <a:rPr lang="en-US" dirty="0"/>
                  <a:t> Algorithm takes advice from experts and predict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solidFill>
                      <a:srgbClr val="C00000"/>
                    </a:solidFill>
                  </a:rPr>
                  <a:t> </a:t>
                </a:r>
                <a:r>
                  <a:rPr lang="en-US" dirty="0"/>
                  <a:t>on each day</a:t>
                </a:r>
              </a:p>
              <a:p>
                <a:r>
                  <a:rPr lang="en-US" dirty="0"/>
                  <a:t> Algorithm sees the outcome, which is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t>, of each day and can use this information on future days</a:t>
                </a:r>
              </a:p>
              <a:p>
                <a:r>
                  <a:rPr lang="en-US" dirty="0"/>
                  <a:t> The cost of the algorithm is the number of incorrect predictions</a:t>
                </a:r>
              </a:p>
              <a:p>
                <a:endParaRPr lang="en-US" dirty="0"/>
              </a:p>
              <a:p>
                <a:r>
                  <a:rPr lang="en-US" dirty="0"/>
                  <a:t> Regret is </a:t>
                </a:r>
                <a:r>
                  <a:rPr lang="en-US" dirty="0">
                    <a:solidFill>
                      <a:srgbClr val="FF0000"/>
                    </a:solidFill>
                  </a:rPr>
                  <a:t>(# of mistakes we make - </a:t>
                </a:r>
                <a14:m>
                  <m:oMath xmlns:m="http://schemas.openxmlformats.org/officeDocument/2006/math">
                    <m:r>
                      <a:rPr lang="en-US" i="1">
                        <a:solidFill>
                          <a:srgbClr val="FF0000"/>
                        </a:solidFill>
                        <a:latin typeface="Cambria Math" panose="02040503050406030204" pitchFamily="18" charset="0"/>
                      </a:rPr>
                      <m:t>𝑀</m:t>
                    </m:r>
                  </m:oMath>
                </a14:m>
                <a:r>
                  <a:rPr lang="en-US" dirty="0">
                    <a:solidFill>
                      <a:srgbClr val="FF0000"/>
                    </a:solidFill>
                  </a:rPr>
                  <a:t>)/</a:t>
                </a:r>
                <a14:m>
                  <m:oMath xmlns:m="http://schemas.openxmlformats.org/officeDocument/2006/math">
                    <m:r>
                      <a:rPr lang="en-US" i="1">
                        <a:solidFill>
                          <a:srgbClr val="FF0000"/>
                        </a:solidFill>
                        <a:latin typeface="Cambria Math" panose="02040503050406030204" pitchFamily="18" charset="0"/>
                      </a:rPr>
                      <m:t>𝑇</m:t>
                    </m:r>
                  </m:oMath>
                </a14:m>
                <a:r>
                  <a:rPr lang="en-US" dirty="0"/>
                  <a:t>, i.e., the amortized additional cost of the algorithm compared to the cost </a:t>
                </a:r>
                <a14:m>
                  <m:oMath xmlns:m="http://schemas.openxmlformats.org/officeDocument/2006/math">
                    <m:r>
                      <a:rPr lang="en-US" b="0" i="1" smtClean="0">
                        <a:solidFill>
                          <a:srgbClr val="C00000"/>
                        </a:solidFill>
                        <a:latin typeface="Cambria Math" panose="02040503050406030204" pitchFamily="18" charset="0"/>
                      </a:rPr>
                      <m:t>𝑀</m:t>
                    </m:r>
                    <m:r>
                      <a:rPr lang="en-US" b="0" i="1" smtClean="0">
                        <a:latin typeface="Cambria Math" panose="02040503050406030204" pitchFamily="18" charset="0"/>
                      </a:rPr>
                      <m:t> </m:t>
                    </m:r>
                  </m:oMath>
                </a14:m>
                <a:r>
                  <a:rPr lang="en-US" dirty="0"/>
                  <a:t>of the best expert</a:t>
                </a:r>
              </a:p>
            </p:txBody>
          </p:sp>
        </mc:Choice>
        <mc:Fallback xmlns="">
          <p:sp>
            <p:nvSpPr>
              <p:cNvPr id="3" name="Content Placeholder 2">
                <a:extLst>
                  <a:ext uri="{FF2B5EF4-FFF2-40B4-BE49-F238E27FC236}">
                    <a16:creationId xmlns:a16="http://schemas.microsoft.com/office/drawing/2014/main" id="{6ECA1A28-9707-4037-88F8-B854AB988294}"/>
                  </a:ext>
                </a:extLst>
              </p:cNvPr>
              <p:cNvSpPr>
                <a:spLocks noGrp="1" noRot="1" noChangeAspect="1" noMove="1" noResize="1" noEditPoints="1" noAdjustHandles="1" noChangeArrowheads="1" noChangeShapeType="1" noTextEdit="1"/>
              </p:cNvSpPr>
              <p:nvPr>
                <p:ph idx="1"/>
              </p:nvPr>
            </p:nvSpPr>
            <p:spPr>
              <a:xfrm>
                <a:off x="838200" y="1690688"/>
                <a:ext cx="10515600" cy="4667250"/>
              </a:xfrm>
              <a:blipFill>
                <a:blip r:embed="rId2"/>
                <a:stretch>
                  <a:fillRect l="-1043" t="-2089" r="-986" b="-1567"/>
                </a:stretch>
              </a:blipFill>
            </p:spPr>
            <p:txBody>
              <a:bodyPr/>
              <a:lstStyle/>
              <a:p>
                <a:r>
                  <a:rPr lang="en-US">
                    <a:noFill/>
                  </a:rPr>
                  <a:t> </a:t>
                </a:r>
              </a:p>
            </p:txBody>
          </p:sp>
        </mc:Fallback>
      </mc:AlternateContent>
    </p:spTree>
    <p:extLst>
      <p:ext uri="{BB962C8B-B14F-4D97-AF65-F5344CB8AC3E}">
        <p14:creationId xmlns:p14="http://schemas.microsoft.com/office/powerpoint/2010/main" val="6718009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2B66-0FBF-4E65-BF1A-D66892D79C5C}"/>
              </a:ext>
            </a:extLst>
          </p:cNvPr>
          <p:cNvSpPr>
            <a:spLocks noGrp="1"/>
          </p:cNvSpPr>
          <p:nvPr>
            <p:ph type="title"/>
          </p:nvPr>
        </p:nvSpPr>
        <p:spPr/>
        <p:txBody>
          <a:bodyPr/>
          <a:lstStyle/>
          <a:p>
            <a:r>
              <a:rPr lang="en-US" dirty="0">
                <a:solidFill>
                  <a:schemeClr val="accent1"/>
                </a:solidFill>
              </a:rPr>
              <a:t>Applications of the Experts Problem</a:t>
            </a:r>
          </a:p>
        </p:txBody>
      </p:sp>
      <p:sp>
        <p:nvSpPr>
          <p:cNvPr id="3" name="Content Placeholder 2">
            <a:extLst>
              <a:ext uri="{FF2B5EF4-FFF2-40B4-BE49-F238E27FC236}">
                <a16:creationId xmlns:a16="http://schemas.microsoft.com/office/drawing/2014/main" id="{6ECA1A28-9707-4037-88F8-B854AB988294}"/>
              </a:ext>
            </a:extLst>
          </p:cNvPr>
          <p:cNvSpPr>
            <a:spLocks noGrp="1"/>
          </p:cNvSpPr>
          <p:nvPr>
            <p:ph idx="1"/>
          </p:nvPr>
        </p:nvSpPr>
        <p:spPr/>
        <p:txBody>
          <a:bodyPr/>
          <a:lstStyle/>
          <a:p>
            <a:r>
              <a:rPr lang="en-US" b="0" dirty="0"/>
              <a:t> Ensemble learning, e.g., AdaBoost</a:t>
            </a:r>
          </a:p>
          <a:p>
            <a:endParaRPr lang="en-US" dirty="0"/>
          </a:p>
          <a:p>
            <a:endParaRPr lang="en-US" dirty="0"/>
          </a:p>
          <a:p>
            <a:r>
              <a:rPr lang="en-US" dirty="0"/>
              <a:t> Forecast and portfolio optimization</a:t>
            </a:r>
          </a:p>
          <a:p>
            <a:endParaRPr lang="en-US" dirty="0"/>
          </a:p>
          <a:p>
            <a:endParaRPr lang="en-US" dirty="0"/>
          </a:p>
          <a:p>
            <a:r>
              <a:rPr lang="en-US" dirty="0"/>
              <a:t> Special case of online convex optimization</a:t>
            </a:r>
          </a:p>
          <a:p>
            <a:endParaRPr lang="en-US" dirty="0"/>
          </a:p>
        </p:txBody>
      </p:sp>
    </p:spTree>
    <p:extLst>
      <p:ext uri="{BB962C8B-B14F-4D97-AF65-F5344CB8AC3E}">
        <p14:creationId xmlns:p14="http://schemas.microsoft.com/office/powerpoint/2010/main" val="35065404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State-of-the-Art for Unbounded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667251"/>
              </a:xfrm>
            </p:spPr>
            <p:txBody>
              <a:bodyPr>
                <a:normAutofit/>
              </a:bodyPr>
              <a:lstStyle/>
              <a:p>
                <a:r>
                  <a:rPr lang="en-US" dirty="0"/>
                  <a:t> Weighted majority algorithm down-weights each expert that is incorrect on each day and selects the weighted majority as the output </a:t>
                </a:r>
              </a:p>
              <a:p>
                <a:endParaRPr lang="en-US" dirty="0"/>
              </a:p>
              <a:p>
                <a:r>
                  <a:rPr lang="en-US" dirty="0"/>
                  <a:t> Weighted majority algorithm gets </a:t>
                </a:r>
                <a14:m>
                  <m:oMath xmlns:m="http://schemas.openxmlformats.org/officeDocument/2006/math">
                    <m:r>
                      <a:rPr lang="en-US" b="0" i="0"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𝑂</m:t>
                        </m:r>
                        <m:r>
                          <a:rPr lang="en-US">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r>
                          <a:rPr lang="en-US" b="0" i="0"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num>
                      <m:den>
                        <m:r>
                          <a:rPr lang="en-US" b="0" i="1" smtClean="0">
                            <a:solidFill>
                              <a:srgbClr val="C00000"/>
                            </a:solidFill>
                            <a:latin typeface="Cambria Math" panose="02040503050406030204" pitchFamily="18" charset="0"/>
                          </a:rPr>
                          <m:t>𝜀</m:t>
                        </m:r>
                      </m:den>
                    </m:f>
                  </m:oMath>
                </a14:m>
                <a:r>
                  <a:rPr lang="en-US" dirty="0">
                    <a:solidFill>
                      <a:srgbClr val="C00000"/>
                    </a:solidFill>
                  </a:rPr>
                  <a:t>  </a:t>
                </a:r>
                <a:r>
                  <a:rPr lang="en-US" dirty="0"/>
                  <a:t>total mistakes </a:t>
                </a:r>
              </a:p>
              <a:p>
                <a:endParaRPr lang="en-US" dirty="0"/>
              </a:p>
              <a:p>
                <a:r>
                  <a:rPr lang="en-US" dirty="0"/>
                  <a:t> Randomized weighted majority algorithm randomly follows each expert with probability proportional to the weight of the expert</a:t>
                </a:r>
              </a:p>
              <a:p>
                <a:r>
                  <a:rPr lang="en-US" dirty="0"/>
                  <a:t> Randomized weighted majority algorithm achieves regret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e>
                    </m:d>
                  </m:oMath>
                </a14:m>
                <a:endParaRPr lang="en-US" dirty="0"/>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043" t="-2089" r="-1855"/>
                </a:stretch>
              </a:blipFill>
            </p:spPr>
            <p:txBody>
              <a:bodyPr/>
              <a:lstStyle/>
              <a:p>
                <a:r>
                  <a:rPr lang="en-US">
                    <a:noFill/>
                  </a:rPr>
                  <a:t> </a:t>
                </a:r>
              </a:p>
            </p:txBody>
          </p:sp>
        </mc:Fallback>
      </mc:AlternateContent>
    </p:spTree>
    <p:extLst>
      <p:ext uri="{BB962C8B-B14F-4D97-AF65-F5344CB8AC3E}">
        <p14:creationId xmlns:p14="http://schemas.microsoft.com/office/powerpoint/2010/main" val="17631354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Memory Bounds for the Expert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These algorithms require </a:t>
                </a:r>
                <a14:m>
                  <m:oMath xmlns:m="http://schemas.openxmlformats.org/officeDocument/2006/math">
                    <m:r>
                      <m:rPr>
                        <m:sty m:val="p"/>
                      </m:rPr>
                      <a:rPr lang="en-US" b="0" i="0" smtClean="0">
                        <a:solidFill>
                          <a:srgbClr val="C00000"/>
                        </a:solidFill>
                        <a:latin typeface="Cambria Math" panose="02040503050406030204" pitchFamily="18" charset="0"/>
                      </a:rPr>
                      <m:t>Ω</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memory to maintain weights for each expert – but what if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is very large and we want sublinear space?</a:t>
                </a:r>
              </a:p>
              <a:p>
                <a:endParaRPr lang="en-US" dirty="0"/>
              </a:p>
              <a:p>
                <a:r>
                  <a:rPr lang="en-US" dirty="0"/>
                  <a:t> Can use no memory and just randomly guess each day – still good if the best expert makes a lot of mistakes but bad if the best expert makes very few mistakes</a:t>
                </a:r>
              </a:p>
              <a:p>
                <a:endParaRPr lang="en-US" dirty="0"/>
              </a:p>
              <a:p>
                <a:r>
                  <a:rPr lang="en-US" dirty="0"/>
                  <a:t> What are the space/accuracy tradeoffs for the online learning with experts problem?</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t="-2279" r="-986"/>
                </a:stretch>
              </a:blipFill>
            </p:spPr>
            <p:txBody>
              <a:bodyPr/>
              <a:lstStyle/>
              <a:p>
                <a:r>
                  <a:rPr lang="en-US">
                    <a:noFill/>
                  </a:rPr>
                  <a:t> </a:t>
                </a:r>
              </a:p>
            </p:txBody>
          </p:sp>
        </mc:Fallback>
      </mc:AlternateContent>
    </p:spTree>
    <p:extLst>
      <p:ext uri="{BB962C8B-B14F-4D97-AF65-F5344CB8AC3E}">
        <p14:creationId xmlns:p14="http://schemas.microsoft.com/office/powerpoint/2010/main" val="26277562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 </a:t>
            </a:r>
            <a:r>
              <a:rPr lang="en-US" dirty="0">
                <a:solidFill>
                  <a:srgbClr val="7030A0"/>
                </a:solidFill>
              </a:rPr>
              <a:t>[SWX</a:t>
            </a:r>
            <a:r>
              <a:rPr lang="en-US" dirty="0">
                <a:solidFill>
                  <a:srgbClr val="FF0000"/>
                </a:solidFill>
              </a:rPr>
              <a:t>Z</a:t>
            </a:r>
            <a:r>
              <a:rPr lang="en-US" dirty="0">
                <a:solidFill>
                  <a:srgbClr val="7030A0"/>
                </a:solidFill>
              </a:rPr>
              <a:t>22]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Any algorithm that achieves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&lt;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oMath>
                </a14:m>
                <a:r>
                  <a:rPr lang="en-US" dirty="0"/>
                  <a:t> regret with probability at least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3</m:t>
                        </m:r>
                      </m:num>
                      <m:den>
                        <m:r>
                          <a:rPr lang="en-US" b="0" i="1" smtClean="0">
                            <a:solidFill>
                              <a:srgbClr val="C00000"/>
                            </a:solidFill>
                            <a:latin typeface="Cambria Math" panose="02040503050406030204" pitchFamily="18" charset="0"/>
                          </a:rPr>
                          <m:t>4</m:t>
                        </m:r>
                      </m:den>
                    </m:f>
                  </m:oMath>
                </a14:m>
                <a:r>
                  <a:rPr lang="en-US" dirty="0">
                    <a:solidFill>
                      <a:srgbClr val="C00000"/>
                    </a:solidFill>
                  </a:rPr>
                  <a:t> </a:t>
                </a:r>
                <a:r>
                  <a:rPr lang="en-US" dirty="0"/>
                  <a:t>must use </a:t>
                </a:r>
                <a14:m>
                  <m:oMath xmlns:m="http://schemas.openxmlformats.org/officeDocument/2006/math">
                    <m:r>
                      <m:rPr>
                        <m:sty m:val="p"/>
                      </m:rPr>
                      <a:rPr lang="en-US" b="0" i="0" smtClean="0">
                        <a:solidFill>
                          <a:srgbClr val="C00000"/>
                        </a:solidFill>
                        <a:latin typeface="Cambria Math" panose="02040503050406030204" pitchFamily="18" charset="0"/>
                      </a:rPr>
                      <m:t>Ω</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den>
                        </m:f>
                      </m:e>
                    </m:d>
                  </m:oMath>
                </a14:m>
                <a:r>
                  <a:rPr lang="en-US" dirty="0"/>
                  <a:t> space</a:t>
                </a:r>
              </a:p>
              <a:p>
                <a:endParaRPr lang="en-US" dirty="0"/>
              </a:p>
              <a:p>
                <a:r>
                  <a:rPr lang="en-US" dirty="0"/>
                  <a:t> Lower bound holds for arbitrary-order, random-order, and </a:t>
                </a:r>
                <a:r>
                  <a:rPr lang="en-US" dirty="0" err="1"/>
                  <a:t>i.i.d.</a:t>
                </a:r>
                <a:r>
                  <a:rPr lang="en-US" dirty="0"/>
                  <a:t> streams</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t="-285"/>
                </a:stretch>
              </a:blipFill>
            </p:spPr>
            <p:txBody>
              <a:bodyPr/>
              <a:lstStyle/>
              <a:p>
                <a:r>
                  <a:rPr lang="en-US">
                    <a:noFill/>
                  </a:rPr>
                  <a:t> </a:t>
                </a:r>
              </a:p>
            </p:txBody>
          </p:sp>
        </mc:Fallback>
      </mc:AlternateContent>
    </p:spTree>
    <p:extLst>
      <p:ext uri="{BB962C8B-B14F-4D97-AF65-F5344CB8AC3E}">
        <p14:creationId xmlns:p14="http://schemas.microsoft.com/office/powerpoint/2010/main" val="26884036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(II) </a:t>
            </a:r>
            <a:r>
              <a:rPr lang="en-US" dirty="0">
                <a:solidFill>
                  <a:srgbClr val="7030A0"/>
                </a:solidFill>
              </a:rPr>
              <a:t>[SWX</a:t>
            </a:r>
            <a:r>
              <a:rPr lang="en-US" dirty="0">
                <a:solidFill>
                  <a:srgbClr val="FF0000"/>
                </a:solidFill>
              </a:rPr>
              <a:t>Z</a:t>
            </a:r>
            <a:r>
              <a:rPr lang="en-US" dirty="0">
                <a:solidFill>
                  <a:srgbClr val="7030A0"/>
                </a:solidFill>
              </a:rPr>
              <a:t>22]</a:t>
            </a:r>
            <a:endParaRPr lang="en-US" dirty="0">
              <a:solidFill>
                <a:schemeClr val="accent1"/>
              </a:solidFill>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3F16EC7-FFD6-6EC2-6955-7EE396707CA8}"/>
                  </a:ext>
                </a:extLst>
              </p:cNvPr>
              <p:cNvSpPr>
                <a:spLocks noGrp="1"/>
              </p:cNvSpPr>
              <p:nvPr>
                <p:ph idx="1"/>
              </p:nvPr>
            </p:nvSpPr>
            <p:spPr>
              <a:xfrm>
                <a:off x="838200" y="1825624"/>
                <a:ext cx="10515600" cy="4489451"/>
              </a:xfrm>
            </p:spPr>
            <p:txBody>
              <a:bodyPr>
                <a:normAutofit fontScale="92500" lnSpcReduction="10000"/>
              </a:bodyPr>
              <a:lstStyle/>
              <a:p>
                <a:r>
                  <a:rPr lang="en-US" dirty="0"/>
                  <a:t> There exists an algorithm that uses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den>
                        </m:f>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𝑛</m:t>
                            </m:r>
                          </m:e>
                        </m:func>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𝛿</m:t>
                                </m:r>
                              </m:den>
                            </m:f>
                          </m:e>
                        </m:func>
                      </m:e>
                    </m:d>
                  </m:oMath>
                </a14:m>
                <a:r>
                  <a:rPr lang="en-US" dirty="0"/>
                  <a:t> space and achieves expected regret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&gt;</m:t>
                    </m:r>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8</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oMath>
                </a14:m>
                <a:r>
                  <a:rPr lang="en-US" dirty="0"/>
                  <a:t> in the </a:t>
                </a:r>
                <a:r>
                  <a:rPr lang="en-US" dirty="0">
                    <a:solidFill>
                      <a:srgbClr val="00B050"/>
                    </a:solidFill>
                  </a:rPr>
                  <a:t>random-order model</a:t>
                </a:r>
              </a:p>
              <a:p>
                <a:endParaRPr lang="en-US" dirty="0"/>
              </a:p>
              <a:p>
                <a:r>
                  <a:rPr lang="en-US" dirty="0"/>
                  <a:t> The algorithm is almost-tight with the space lower bounds and oblivious to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the number of mistakes made by the best-expert</a:t>
                </a:r>
              </a:p>
              <a:p>
                <a:endParaRPr lang="en-US" dirty="0"/>
              </a:p>
              <a:p>
                <a:r>
                  <a:rPr lang="en-US" dirty="0"/>
                  <a:t> Can achieve regret almost matching randomized weighted majority</a:t>
                </a:r>
              </a:p>
              <a:p>
                <a:endParaRPr lang="en-US" dirty="0"/>
              </a:p>
              <a:p>
                <a:r>
                  <a:rPr lang="en-US" dirty="0"/>
                  <a:t> Result extends to general costs in </a:t>
                </a:r>
                <a14:m>
                  <m:oMath xmlns:m="http://schemas.openxmlformats.org/officeDocument/2006/math">
                    <m: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𝜌</m:t>
                    </m:r>
                    <m:r>
                      <a:rPr lang="en-US" b="0" i="1" smtClean="0">
                        <a:solidFill>
                          <a:srgbClr val="C00000"/>
                        </a:solidFill>
                        <a:latin typeface="Cambria Math" panose="02040503050406030204" pitchFamily="18" charset="0"/>
                      </a:rPr>
                      <m:t>]</m:t>
                    </m:r>
                  </m:oMath>
                </a14:m>
                <a:r>
                  <a:rPr lang="en-US" dirty="0"/>
                  <a:t> with expected regret </a:t>
                </a:r>
                <a14:m>
                  <m:oMath xmlns:m="http://schemas.openxmlformats.org/officeDocument/2006/math">
                    <m:r>
                      <a:rPr lang="en-US" b="0" i="1" smtClean="0">
                        <a:solidFill>
                          <a:srgbClr val="C00000"/>
                        </a:solidFill>
                        <a:latin typeface="Cambria Math" panose="02040503050406030204" pitchFamily="18" charset="0"/>
                      </a:rPr>
                      <m:t>𝜌𝛿</m:t>
                    </m:r>
                  </m:oMath>
                </a14:m>
                <a:endParaRPr lang="en-US" dirty="0"/>
              </a:p>
            </p:txBody>
          </p:sp>
        </mc:Choice>
        <mc:Fallback xmlns="">
          <p:sp>
            <p:nvSpPr>
              <p:cNvPr id="6" name="Content Placeholder 2">
                <a:extLst>
                  <a:ext uri="{FF2B5EF4-FFF2-40B4-BE49-F238E27FC236}">
                    <a16:creationId xmlns:a16="http://schemas.microsoft.com/office/drawing/2014/main" id="{93F16EC7-FFD6-6EC2-6955-7EE396707CA8}"/>
                  </a:ext>
                </a:extLst>
              </p:cNvPr>
              <p:cNvSpPr>
                <a:spLocks noGrp="1" noRot="1" noChangeAspect="1" noMove="1" noResize="1" noEditPoints="1" noAdjustHandles="1" noChangeArrowheads="1" noChangeShapeType="1" noTextEdit="1"/>
              </p:cNvSpPr>
              <p:nvPr>
                <p:ph idx="1"/>
              </p:nvPr>
            </p:nvSpPr>
            <p:spPr>
              <a:xfrm>
                <a:off x="838200" y="1825624"/>
                <a:ext cx="10515600" cy="4489451"/>
              </a:xfrm>
              <a:blipFill>
                <a:blip r:embed="rId2"/>
                <a:stretch>
                  <a:fillRect l="-928" t="-814" r="-1565"/>
                </a:stretch>
              </a:blipFill>
            </p:spPr>
            <p:txBody>
              <a:bodyPr/>
              <a:lstStyle/>
              <a:p>
                <a:r>
                  <a:rPr lang="en-US">
                    <a:noFill/>
                  </a:rPr>
                  <a:t> </a:t>
                </a:r>
              </a:p>
            </p:txBody>
          </p:sp>
        </mc:Fallback>
      </mc:AlternateContent>
    </p:spTree>
    <p:extLst>
      <p:ext uri="{BB962C8B-B14F-4D97-AF65-F5344CB8AC3E}">
        <p14:creationId xmlns:p14="http://schemas.microsoft.com/office/powerpoint/2010/main" val="2240278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A3F667-2BB3-655B-A889-76927392B490}"/>
              </a:ext>
            </a:extLst>
          </p:cNvPr>
          <p:cNvPicPr>
            <a:picLocks noChangeAspect="1"/>
          </p:cNvPicPr>
          <p:nvPr/>
        </p:nvPicPr>
        <p:blipFill>
          <a:blip r:embed="rId2"/>
          <a:stretch>
            <a:fillRect/>
          </a:stretch>
        </p:blipFill>
        <p:spPr>
          <a:xfrm>
            <a:off x="1240607" y="910178"/>
            <a:ext cx="9258300" cy="5848350"/>
          </a:xfrm>
          <a:prstGeom prst="rect">
            <a:avLst/>
          </a:prstGeom>
        </p:spPr>
      </p:pic>
      <p:pic>
        <p:nvPicPr>
          <p:cNvPr id="7" name="Picture 6">
            <a:extLst>
              <a:ext uri="{FF2B5EF4-FFF2-40B4-BE49-F238E27FC236}">
                <a16:creationId xmlns:a16="http://schemas.microsoft.com/office/drawing/2014/main" id="{B4815F29-9B75-DF67-931D-929A6CA8770D}"/>
              </a:ext>
            </a:extLst>
          </p:cNvPr>
          <p:cNvPicPr>
            <a:picLocks noChangeAspect="1"/>
          </p:cNvPicPr>
          <p:nvPr/>
        </p:nvPicPr>
        <p:blipFill>
          <a:blip r:embed="rId3"/>
          <a:stretch>
            <a:fillRect/>
          </a:stretch>
        </p:blipFill>
        <p:spPr>
          <a:xfrm>
            <a:off x="10725150" y="6458685"/>
            <a:ext cx="1162050" cy="200025"/>
          </a:xfrm>
          <a:prstGeom prst="rect">
            <a:avLst/>
          </a:prstGeom>
        </p:spPr>
      </p:pic>
      <p:sp>
        <p:nvSpPr>
          <p:cNvPr id="9" name="TextBox 8">
            <a:extLst>
              <a:ext uri="{FF2B5EF4-FFF2-40B4-BE49-F238E27FC236}">
                <a16:creationId xmlns:a16="http://schemas.microsoft.com/office/drawing/2014/main" id="{5E331EE7-B6CB-FD6F-A5F5-4ECB72F36A52}"/>
              </a:ext>
            </a:extLst>
          </p:cNvPr>
          <p:cNvSpPr txBox="1"/>
          <p:nvPr/>
        </p:nvSpPr>
        <p:spPr>
          <a:xfrm>
            <a:off x="1118058" y="199290"/>
            <a:ext cx="10316655" cy="769441"/>
          </a:xfrm>
          <a:prstGeom prst="rect">
            <a:avLst/>
          </a:prstGeom>
          <a:noFill/>
        </p:spPr>
        <p:txBody>
          <a:bodyPr wrap="square">
            <a:spAutoFit/>
          </a:bodyPr>
          <a:lstStyle/>
          <a:p>
            <a:r>
              <a:rPr lang="en-US" sz="4400" dirty="0">
                <a:solidFill>
                  <a:srgbClr val="0070C0"/>
                </a:solidFill>
                <a:latin typeface="+mj-lt"/>
                <a:ea typeface="Calibri Light" panose="020F0302020204030204" pitchFamily="34" charset="0"/>
                <a:cs typeface="Calibri Light" panose="020F0302020204030204" pitchFamily="34" charset="0"/>
              </a:rPr>
              <a:t>Google</a:t>
            </a:r>
            <a:r>
              <a:rPr lang="en-US" sz="4400" dirty="0">
                <a:solidFill>
                  <a:srgbClr val="0070C0"/>
                </a:solidFill>
                <a:latin typeface="+mj-lt"/>
              </a:rPr>
              <a:t> Ad Revenue (2001-2021, billion USD)</a:t>
            </a:r>
          </a:p>
        </p:txBody>
      </p:sp>
      <p:pic>
        <p:nvPicPr>
          <p:cNvPr id="11" name="Picture 10">
            <a:extLst>
              <a:ext uri="{FF2B5EF4-FFF2-40B4-BE49-F238E27FC236}">
                <a16:creationId xmlns:a16="http://schemas.microsoft.com/office/drawing/2014/main" id="{7B1DBDAD-2720-1124-5DD1-0E2D7B1B1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897" y="1556295"/>
            <a:ext cx="3171825" cy="1438275"/>
          </a:xfrm>
          <a:prstGeom prst="rect">
            <a:avLst/>
          </a:prstGeom>
        </p:spPr>
      </p:pic>
    </p:spTree>
    <p:extLst>
      <p:ext uri="{BB962C8B-B14F-4D97-AF65-F5344CB8AC3E}">
        <p14:creationId xmlns:p14="http://schemas.microsoft.com/office/powerpoint/2010/main" val="27374042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(III) </a:t>
            </a:r>
            <a:r>
              <a:rPr lang="en-US" dirty="0">
                <a:solidFill>
                  <a:srgbClr val="7030A0"/>
                </a:solidFill>
              </a:rPr>
              <a:t>[SWX</a:t>
            </a:r>
            <a:r>
              <a:rPr lang="en-US" dirty="0">
                <a:solidFill>
                  <a:srgbClr val="FF0000"/>
                </a:solidFill>
              </a:rPr>
              <a:t>Z</a:t>
            </a:r>
            <a:r>
              <a:rPr lang="en-US" dirty="0">
                <a:solidFill>
                  <a:srgbClr val="7030A0"/>
                </a:solidFill>
              </a:rPr>
              <a:t>22]</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For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&lt;</m:t>
                    </m:r>
                    <m:f>
                      <m:fPr>
                        <m:ctrlPr>
                          <a:rPr lang="en-US" b="0" i="1" smtClean="0">
                            <a:solidFill>
                              <a:srgbClr val="C00000"/>
                            </a:solidFill>
                            <a:latin typeface="Cambria Math" panose="02040503050406030204" pitchFamily="18" charset="0"/>
                          </a:rPr>
                        </m:ctrlPr>
                      </m:fPr>
                      <m:num>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num>
                      <m:den>
                        <m:r>
                          <a:rPr lang="en-US" b="0" i="1" smtClean="0">
                            <a:solidFill>
                              <a:srgbClr val="C00000"/>
                            </a:solidFill>
                            <a:latin typeface="Cambria Math" panose="02040503050406030204" pitchFamily="18" charset="0"/>
                          </a:rPr>
                          <m:t>1280</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 </m:t>
                            </m:r>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 </m:t>
                        </m:r>
                      </m:den>
                    </m:f>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&gt;</m:t>
                    </m:r>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128</m:t>
                            </m:r>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oMath>
                </a14:m>
                <a:r>
                  <a:rPr lang="en-US" dirty="0"/>
                  <a:t>, there exists an algorithm that uses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𝑂</m:t>
                        </m:r>
                      </m:e>
                    </m:acc>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𝑇</m:t>
                            </m:r>
                          </m:den>
                        </m:f>
                      </m:e>
                    </m:d>
                  </m:oMath>
                </a14:m>
                <a:r>
                  <a:rPr lang="en-US" dirty="0"/>
                  <a:t> space and achieves regret </a:t>
                </a:r>
                <a14:m>
                  <m:oMath xmlns:m="http://schemas.openxmlformats.org/officeDocument/2006/math">
                    <m:r>
                      <a:rPr lang="en-US" b="0" i="1" smtClean="0">
                        <a:solidFill>
                          <a:srgbClr val="C00000"/>
                        </a:solidFill>
                        <a:latin typeface="Cambria Math" panose="02040503050406030204" pitchFamily="18" charset="0"/>
                      </a:rPr>
                      <m:t>𝛿</m:t>
                    </m:r>
                  </m:oMath>
                </a14:m>
                <a:r>
                  <a:rPr lang="en-US" dirty="0"/>
                  <a:t> with probability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4</m:t>
                        </m:r>
                      </m:num>
                      <m:den>
                        <m:r>
                          <a:rPr lang="en-US" b="0" i="1" smtClean="0">
                            <a:solidFill>
                              <a:srgbClr val="C00000"/>
                            </a:solidFill>
                            <a:latin typeface="Cambria Math" panose="02040503050406030204" pitchFamily="18" charset="0"/>
                          </a:rPr>
                          <m:t>5</m:t>
                        </m:r>
                      </m:den>
                    </m:f>
                  </m:oMath>
                </a14:m>
                <a:endParaRPr lang="en-US" dirty="0">
                  <a:solidFill>
                    <a:srgbClr val="C00000"/>
                  </a:solidFill>
                </a:endParaRPr>
              </a:p>
              <a:p>
                <a:endParaRPr lang="en-US" dirty="0">
                  <a:solidFill>
                    <a:srgbClr val="C00000"/>
                  </a:solidFill>
                </a:endParaRPr>
              </a:p>
              <a:p>
                <a:r>
                  <a:rPr lang="en-US" dirty="0"/>
                  <a:t> The algorithm *beats* the lower bounds, showing that the hardness comes from the best expert making a “lot” of mistakes </a:t>
                </a:r>
              </a:p>
              <a:p>
                <a:r>
                  <a:rPr lang="en-US" dirty="0"/>
                  <a:t> Can achieve regret almost matching randomized weighted majority</a:t>
                </a:r>
              </a:p>
              <a:p>
                <a:r>
                  <a:rPr lang="en-US" dirty="0"/>
                  <a:t> The algorithm oblivious to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the number of mistakes made by the best expert</a:t>
                </a:r>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r="-348" b="-3561"/>
                </a:stretch>
              </a:blipFill>
            </p:spPr>
            <p:txBody>
              <a:bodyPr/>
              <a:lstStyle/>
              <a:p>
                <a:r>
                  <a:rPr lang="en-US">
                    <a:noFill/>
                  </a:rPr>
                  <a:t> </a:t>
                </a:r>
              </a:p>
            </p:txBody>
          </p:sp>
        </mc:Fallback>
      </mc:AlternateContent>
    </p:spTree>
    <p:extLst>
      <p:ext uri="{BB962C8B-B14F-4D97-AF65-F5344CB8AC3E}">
        <p14:creationId xmlns:p14="http://schemas.microsoft.com/office/powerpoint/2010/main" val="37749748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Subsequent Work</a:t>
            </a:r>
          </a:p>
        </p:txBody>
      </p:sp>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a:t>
            </a:r>
            <a:r>
              <a:rPr lang="en-US" dirty="0">
                <a:solidFill>
                  <a:srgbClr val="7030A0"/>
                </a:solidFill>
              </a:rPr>
              <a:t>[PZ23]</a:t>
            </a:r>
            <a:r>
              <a:rPr lang="en-US" dirty="0"/>
              <a:t> achieved the first sublinear space algorithm for arbitrary-order streams without any assumptions on the best expert</a:t>
            </a:r>
          </a:p>
          <a:p>
            <a:r>
              <a:rPr lang="en-US" dirty="0"/>
              <a:t> Subsequently improved by </a:t>
            </a:r>
            <a:r>
              <a:rPr lang="en-US" dirty="0">
                <a:solidFill>
                  <a:srgbClr val="7030A0"/>
                </a:solidFill>
              </a:rPr>
              <a:t>[PR23] </a:t>
            </a:r>
            <a:r>
              <a:rPr lang="en-US" dirty="0"/>
              <a:t>to upper bounds tight with our lower bounds</a:t>
            </a:r>
          </a:p>
          <a:p>
            <a:r>
              <a:rPr lang="en-US" dirty="0"/>
              <a:t> </a:t>
            </a:r>
            <a:r>
              <a:rPr lang="en-US" dirty="0">
                <a:solidFill>
                  <a:srgbClr val="7030A0"/>
                </a:solidFill>
              </a:rPr>
              <a:t>[WZ</a:t>
            </a:r>
            <a:r>
              <a:rPr lang="en-US" dirty="0">
                <a:solidFill>
                  <a:srgbClr val="FF0000"/>
                </a:solidFill>
              </a:rPr>
              <a:t>Z</a:t>
            </a:r>
            <a:r>
              <a:rPr lang="en-US" dirty="0">
                <a:solidFill>
                  <a:srgbClr val="7030A0"/>
                </a:solidFill>
              </a:rPr>
              <a:t>23]</a:t>
            </a:r>
            <a:r>
              <a:rPr lang="en-US" dirty="0"/>
              <a:t> showed that the “natural” deterministic algorithm is the best possible for deterministic algorithms</a:t>
            </a:r>
          </a:p>
        </p:txBody>
      </p:sp>
    </p:spTree>
    <p:extLst>
      <p:ext uri="{BB962C8B-B14F-4D97-AF65-F5344CB8AC3E}">
        <p14:creationId xmlns:p14="http://schemas.microsoft.com/office/powerpoint/2010/main" val="13602034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Additional Work</a:t>
            </a:r>
          </a:p>
        </p:txBody>
      </p:sp>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810846"/>
          </a:xfrm>
        </p:spPr>
        <p:txBody>
          <a:bodyPr>
            <a:normAutofit/>
          </a:bodyPr>
          <a:lstStyle/>
          <a:p>
            <a:r>
              <a:rPr lang="en-US" dirty="0"/>
              <a:t>Learning-augmented algorithms for online linear and semidefinite programming </a:t>
            </a:r>
            <a:r>
              <a:rPr lang="en-US" dirty="0">
                <a:solidFill>
                  <a:srgbClr val="7030A0"/>
                </a:solidFill>
              </a:rPr>
              <a:t>[GLSS</a:t>
            </a:r>
            <a:r>
              <a:rPr lang="en-US" dirty="0">
                <a:solidFill>
                  <a:srgbClr val="FF0000"/>
                </a:solidFill>
              </a:rPr>
              <a:t>Z</a:t>
            </a:r>
            <a:r>
              <a:rPr lang="en-US" dirty="0">
                <a:solidFill>
                  <a:srgbClr val="7030A0"/>
                </a:solidFill>
              </a:rPr>
              <a:t>17]</a:t>
            </a:r>
            <a:r>
              <a:rPr lang="en-US" dirty="0"/>
              <a:t>, </a:t>
            </a:r>
          </a:p>
          <a:p>
            <a:r>
              <a:rPr lang="en-US" dirty="0"/>
              <a:t>Algorithms robust to noisy input for detection of repetitive structure, such as alignments </a:t>
            </a:r>
            <a:r>
              <a:rPr lang="en-US" dirty="0">
                <a:solidFill>
                  <a:srgbClr val="7030A0"/>
                </a:solidFill>
              </a:rPr>
              <a:t>[GS</a:t>
            </a:r>
            <a:r>
              <a:rPr lang="en-US" dirty="0">
                <a:solidFill>
                  <a:srgbClr val="FF0000"/>
                </a:solidFill>
              </a:rPr>
              <a:t>Z</a:t>
            </a:r>
            <a:r>
              <a:rPr lang="en-US" dirty="0">
                <a:solidFill>
                  <a:srgbClr val="7030A0"/>
                </a:solidFill>
              </a:rPr>
              <a:t>17]</a:t>
            </a:r>
            <a:r>
              <a:rPr lang="en-US" dirty="0"/>
              <a:t>, palindromic structure </a:t>
            </a:r>
            <a:r>
              <a:rPr lang="en-US" dirty="0">
                <a:solidFill>
                  <a:srgbClr val="7030A0"/>
                </a:solidFill>
              </a:rPr>
              <a:t>[GS</a:t>
            </a:r>
            <a:r>
              <a:rPr lang="en-US" dirty="0">
                <a:solidFill>
                  <a:srgbClr val="FF0000"/>
                </a:solidFill>
              </a:rPr>
              <a:t>Z</a:t>
            </a:r>
            <a:r>
              <a:rPr lang="en-US" dirty="0">
                <a:solidFill>
                  <a:srgbClr val="7030A0"/>
                </a:solidFill>
              </a:rPr>
              <a:t>17]</a:t>
            </a:r>
            <a:r>
              <a:rPr lang="en-US" dirty="0"/>
              <a:t>, periodicity </a:t>
            </a:r>
            <a:r>
              <a:rPr lang="en-US" dirty="0">
                <a:solidFill>
                  <a:srgbClr val="7030A0"/>
                </a:solidFill>
              </a:rPr>
              <a:t>[EGS</a:t>
            </a:r>
            <a:r>
              <a:rPr lang="en-US" dirty="0">
                <a:solidFill>
                  <a:srgbClr val="FF0000"/>
                </a:solidFill>
              </a:rPr>
              <a:t>Z</a:t>
            </a:r>
            <a:r>
              <a:rPr lang="en-US" dirty="0">
                <a:solidFill>
                  <a:srgbClr val="7030A0"/>
                </a:solidFill>
              </a:rPr>
              <a:t>17], [EGS</a:t>
            </a:r>
            <a:r>
              <a:rPr lang="en-US" dirty="0">
                <a:solidFill>
                  <a:srgbClr val="FF0000"/>
                </a:solidFill>
              </a:rPr>
              <a:t>Z</a:t>
            </a:r>
            <a:r>
              <a:rPr lang="en-US" dirty="0">
                <a:solidFill>
                  <a:srgbClr val="7030A0"/>
                </a:solidFill>
              </a:rPr>
              <a:t>18]</a:t>
            </a:r>
            <a:endParaRPr lang="en-US" dirty="0"/>
          </a:p>
          <a:p>
            <a:r>
              <a:rPr lang="en-US" dirty="0"/>
              <a:t>Non-adaptive adaptive sampling on data streams </a:t>
            </a:r>
            <a:r>
              <a:rPr lang="en-US" dirty="0">
                <a:solidFill>
                  <a:srgbClr val="7030A0"/>
                </a:solidFill>
              </a:rPr>
              <a:t>[MRW</a:t>
            </a:r>
            <a:r>
              <a:rPr lang="en-US" dirty="0">
                <a:solidFill>
                  <a:srgbClr val="FF0000"/>
                </a:solidFill>
              </a:rPr>
              <a:t>Z</a:t>
            </a:r>
            <a:r>
              <a:rPr lang="en-US" dirty="0">
                <a:solidFill>
                  <a:srgbClr val="7030A0"/>
                </a:solidFill>
              </a:rPr>
              <a:t>20]</a:t>
            </a:r>
            <a:r>
              <a:rPr lang="en-US" dirty="0"/>
              <a:t> for data summarization problems such as volume maximization, projective clustering, column/row subset selection, subspace approximation</a:t>
            </a:r>
          </a:p>
          <a:p>
            <a:r>
              <a:rPr lang="en-US" dirty="0"/>
              <a:t>Network monitoring algorithms to detect high packet loss, high round trip time, high retransmissions, high out-of-order packets </a:t>
            </a:r>
            <a:r>
              <a:rPr lang="en-US" dirty="0">
                <a:solidFill>
                  <a:srgbClr val="7030A0"/>
                </a:solidFill>
              </a:rPr>
              <a:t>[L</a:t>
            </a:r>
            <a:r>
              <a:rPr lang="en-US" dirty="0">
                <a:solidFill>
                  <a:srgbClr val="FF0000"/>
                </a:solidFill>
              </a:rPr>
              <a:t>Z</a:t>
            </a:r>
            <a:r>
              <a:rPr lang="en-US" dirty="0">
                <a:solidFill>
                  <a:srgbClr val="7030A0"/>
                </a:solidFill>
              </a:rPr>
              <a:t>RBR20]</a:t>
            </a:r>
            <a:r>
              <a:rPr lang="en-US" dirty="0"/>
              <a:t> </a:t>
            </a:r>
          </a:p>
        </p:txBody>
      </p:sp>
    </p:spTree>
    <p:extLst>
      <p:ext uri="{BB962C8B-B14F-4D97-AF65-F5344CB8AC3E}">
        <p14:creationId xmlns:p14="http://schemas.microsoft.com/office/powerpoint/2010/main" val="156441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DF4D3A-3D08-7B3E-9014-BCDFA34A7C22}"/>
              </a:ext>
            </a:extLst>
          </p:cNvPr>
          <p:cNvPicPr>
            <a:picLocks noChangeAspect="1"/>
          </p:cNvPicPr>
          <p:nvPr/>
        </p:nvPicPr>
        <p:blipFill>
          <a:blip r:embed="rId3"/>
          <a:stretch>
            <a:fillRect/>
          </a:stretch>
        </p:blipFill>
        <p:spPr>
          <a:xfrm>
            <a:off x="109979" y="113755"/>
            <a:ext cx="11972041" cy="2319060"/>
          </a:xfrm>
          <a:prstGeom prst="rect">
            <a:avLst/>
          </a:prstGeom>
        </p:spPr>
      </p:pic>
      <p:pic>
        <p:nvPicPr>
          <p:cNvPr id="8" name="Picture 7">
            <a:extLst>
              <a:ext uri="{FF2B5EF4-FFF2-40B4-BE49-F238E27FC236}">
                <a16:creationId xmlns:a16="http://schemas.microsoft.com/office/drawing/2014/main" id="{7FD4B894-1742-06F8-403D-6C06D2144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321" y="2411169"/>
            <a:ext cx="8543679" cy="4446831"/>
          </a:xfrm>
          <a:prstGeom prst="rect">
            <a:avLst/>
          </a:prstGeom>
        </p:spPr>
      </p:pic>
      <p:pic>
        <p:nvPicPr>
          <p:cNvPr id="15" name="Picture 14">
            <a:extLst>
              <a:ext uri="{FF2B5EF4-FFF2-40B4-BE49-F238E27FC236}">
                <a16:creationId xmlns:a16="http://schemas.microsoft.com/office/drawing/2014/main" id="{CFCED479-618A-E4C8-0F25-6DEA2F1D944C}"/>
              </a:ext>
            </a:extLst>
          </p:cNvPr>
          <p:cNvPicPr>
            <a:picLocks noChangeAspect="1"/>
          </p:cNvPicPr>
          <p:nvPr/>
        </p:nvPicPr>
        <p:blipFill>
          <a:blip r:embed="rId5"/>
          <a:stretch>
            <a:fillRect/>
          </a:stretch>
        </p:blipFill>
        <p:spPr>
          <a:xfrm>
            <a:off x="0" y="2794915"/>
            <a:ext cx="3694291" cy="3700984"/>
          </a:xfrm>
          <a:prstGeom prst="rect">
            <a:avLst/>
          </a:prstGeom>
        </p:spPr>
      </p:pic>
    </p:spTree>
    <p:extLst>
      <p:ext uri="{BB962C8B-B14F-4D97-AF65-F5344CB8AC3E}">
        <p14:creationId xmlns:p14="http://schemas.microsoft.com/office/powerpoint/2010/main" val="2606216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39454-E2E5-FAB2-A5D8-9E0F857F836F}"/>
              </a:ext>
            </a:extLst>
          </p:cNvPr>
          <p:cNvPicPr>
            <a:picLocks noChangeAspect="1"/>
          </p:cNvPicPr>
          <p:nvPr/>
        </p:nvPicPr>
        <p:blipFill>
          <a:blip r:embed="rId2"/>
          <a:stretch>
            <a:fillRect/>
          </a:stretch>
        </p:blipFill>
        <p:spPr>
          <a:xfrm>
            <a:off x="1826788" y="733425"/>
            <a:ext cx="8010525" cy="5391150"/>
          </a:xfrm>
          <a:prstGeom prst="rect">
            <a:avLst/>
          </a:prstGeom>
        </p:spPr>
      </p:pic>
    </p:spTree>
    <p:extLst>
      <p:ext uri="{BB962C8B-B14F-4D97-AF65-F5344CB8AC3E}">
        <p14:creationId xmlns:p14="http://schemas.microsoft.com/office/powerpoint/2010/main" val="39220697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Streaming Algorithms</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7030A0"/>
                    </a:solidFill>
                  </a:rPr>
                  <a:t>[KNW10], [Blasiok20]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7030A0"/>
                    </a:solidFill>
                  </a:rPr>
                  <a:t>[BDN17]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7030A0"/>
                    </a:solidFill>
                  </a:rPr>
                  <a:t>[Ganguly11, GW18]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7030A0"/>
                    </a:solidFill>
                  </a:rPr>
                  <a:t>[BCINWW17]</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5690923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chemeClr val="accent1"/>
                    </a:solidFill>
                  </a:rPr>
                  <a:t>-Robust Algorithms </a:t>
                </a:r>
                <a:r>
                  <a:rPr lang="en-US" dirty="0">
                    <a:solidFill>
                      <a:srgbClr val="7030A0"/>
                    </a:solidFill>
                  </a:rPr>
                  <a:t>[BJWY20]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838200" y="5096718"/>
                <a:ext cx="10190480" cy="790088"/>
              </a:xfrm>
              <a:prstGeom prst="rect">
                <a:avLst/>
              </a:prstGeom>
            </p:spPr>
            <p:txBody>
              <a:bodyPr wrap="square">
                <a:spAutoFit/>
              </a:bodyPr>
              <a:lstStyle/>
              <a:p>
                <a:r>
                  <a:rPr lang="en-US" sz="3200" dirty="0">
                    <a:solidFill>
                      <a:srgbClr val="00B050"/>
                    </a:solidFill>
                  </a:rPr>
                  <a:t>“A general framework that loses* nothing in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00B050"/>
                    </a:solidFill>
                  </a:rPr>
                  <a:t> and only </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838200" y="5096718"/>
                <a:ext cx="10190480" cy="790088"/>
              </a:xfrm>
              <a:prstGeom prst="rect">
                <a:avLst/>
              </a:prstGeom>
              <a:blipFill>
                <a:blip r:embed="rId5"/>
                <a:stretch>
                  <a:fillRect l="-1556" b="-11538"/>
                </a:stretch>
              </a:blipFill>
            </p:spPr>
            <p:txBody>
              <a:bodyPr/>
              <a:lstStyle/>
              <a:p>
                <a:r>
                  <a:rPr lang="en-US">
                    <a:noFill/>
                  </a:rPr>
                  <a:t> </a:t>
                </a:r>
              </a:p>
            </p:txBody>
          </p:sp>
        </mc:Fallback>
      </mc:AlternateContent>
    </p:spTree>
    <p:extLst>
      <p:ext uri="{BB962C8B-B14F-4D97-AF65-F5344CB8AC3E}">
        <p14:creationId xmlns:p14="http://schemas.microsoft.com/office/powerpoint/2010/main" val="1018207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C1B2-3A6C-40C6-8E68-EF9A0F4941EA}"/>
              </a:ext>
            </a:extLst>
          </p:cNvPr>
          <p:cNvSpPr>
            <a:spLocks noGrp="1"/>
          </p:cNvSpPr>
          <p:nvPr>
            <p:ph type="title"/>
          </p:nvPr>
        </p:nvSpPr>
        <p:spPr/>
        <p:txBody>
          <a:bodyPr>
            <a:normAutofit/>
          </a:bodyPr>
          <a:lstStyle/>
          <a:p>
            <a:r>
              <a:rPr lang="en-US" b="0" dirty="0">
                <a:solidFill>
                  <a:schemeClr val="accent1"/>
                </a:solidFill>
              </a:rPr>
              <a:t>“What’s an epsilon between friends?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91914-389D-439F-9A02-832CD8BD0F39}"/>
                  </a:ext>
                </a:extLst>
              </p:cNvPr>
              <p:cNvSpPr>
                <a:spLocks noGrp="1"/>
              </p:cNvSpPr>
              <p:nvPr>
                <p:ph idx="1"/>
              </p:nvPr>
            </p:nvSpPr>
            <p:spPr/>
            <p:txBody>
              <a:bodyPr/>
              <a:lstStyle/>
              <a:p>
                <a:r>
                  <a:rPr lang="en-US" dirty="0"/>
                  <a:t>Statista: </a:t>
                </a:r>
                <a14:m>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r>
                      <a:rPr lang="en-US" b="0" i="1" smtClean="0">
                        <a:solidFill>
                          <a:srgbClr val="C00000"/>
                        </a:solidFill>
                        <a:latin typeface="Cambria Math" panose="02040503050406030204" pitchFamily="18" charset="0"/>
                      </a:rPr>
                      <m:t>50</m:t>
                    </m:r>
                    <m:r>
                      <a:rPr lang="en-US" b="0" i="1" smtClean="0">
                        <a:solidFill>
                          <a:srgbClr val="C00000"/>
                        </a:solidFill>
                        <a:latin typeface="Cambria Math" panose="02040503050406030204" pitchFamily="18" charset="0"/>
                      </a:rPr>
                      <m:t>𝐵</m:t>
                    </m:r>
                  </m:oMath>
                </a14:m>
                <a:r>
                  <a:rPr lang="en-US" dirty="0"/>
                  <a:t> e-mails sent per day</a:t>
                </a:r>
              </a:p>
              <a:p>
                <a:r>
                  <a:rPr lang="en-US" dirty="0"/>
                  <a:t>Unsigned integer range: </a:t>
                </a:r>
                <a14:m>
                  <m:oMath xmlns:m="http://schemas.openxmlformats.org/officeDocument/2006/math">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32</m:t>
                        </m:r>
                      </m:sup>
                    </m:sSup>
                    <m:r>
                      <a:rPr lang="en-US" b="0" i="1" smtClean="0">
                        <a:solidFill>
                          <a:srgbClr val="C00000"/>
                        </a:solidFill>
                        <a:latin typeface="Cambria Math" panose="02040503050406030204" pitchFamily="18" charset="0"/>
                      </a:rPr>
                      <m:t>∼4</m:t>
                    </m:r>
                    <m:r>
                      <a:rPr lang="en-US" b="0" i="1" smtClean="0">
                        <a:solidFill>
                          <a:srgbClr val="C00000"/>
                        </a:solidFill>
                        <a:latin typeface="Cambria Math" panose="02040503050406030204" pitchFamily="18" charset="0"/>
                      </a:rPr>
                      <m:t>𝐵</m:t>
                    </m:r>
                  </m:oMath>
                </a14:m>
                <a:endParaRPr lang="en-US" dirty="0"/>
              </a:p>
              <a:p>
                <a:r>
                  <a:rPr lang="en-US" dirty="0"/>
                  <a:t>Accuracy: </a:t>
                </a:r>
                <a14:m>
                  <m:oMath xmlns:m="http://schemas.openxmlformats.org/officeDocument/2006/math">
                    <m:r>
                      <a:rPr lang="en-US" i="1" smtClean="0">
                        <a:solidFill>
                          <a:srgbClr val="C00000"/>
                        </a:solidFill>
                        <a:latin typeface="Cambria Math" panose="02040503050406030204" pitchFamily="18" charset="0"/>
                      </a:rPr>
                      <m:t>𝜀</m:t>
                    </m:r>
                    <m:r>
                      <a:rPr lang="en-US" b="0" i="0" smtClean="0">
                        <a:solidFill>
                          <a:srgbClr val="C00000"/>
                        </a:solidFill>
                        <a:latin typeface="Cambria Math" panose="02040503050406030204" pitchFamily="18" charset="0"/>
                      </a:rPr>
                      <m:t>=0.01</m:t>
                    </m:r>
                  </m:oMath>
                </a14:m>
                <a:endParaRPr lang="en-US" i="1" dirty="0">
                  <a:solidFill>
                    <a:srgbClr val="00B0F0"/>
                  </a:solidFill>
                  <a:latin typeface="Cambria Math" panose="02040503050406030204" pitchFamily="18" charset="0"/>
                </a:endParaRPr>
              </a:p>
              <a:p>
                <a:r>
                  <a:rPr lang="en-US" dirty="0"/>
                  <a:t>Since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r>
                      <a:rPr lang="en-US" b="0" i="0" smtClean="0">
                        <a:solidFill>
                          <a:srgbClr val="C00000"/>
                        </a:solidFill>
                        <a:latin typeface="Cambria Math" panose="02040503050406030204" pitchFamily="18" charset="0"/>
                      </a:rPr>
                      <m:t>&gt;</m:t>
                    </m:r>
                    <m:r>
                      <m:rPr>
                        <m:sty m:val="p"/>
                      </m:rPr>
                      <a:rPr lang="en-US" b="0" i="0" smtClean="0">
                        <a:solidFill>
                          <a:srgbClr val="C00000"/>
                        </a:solidFill>
                        <a:latin typeface="Cambria Math" panose="02040503050406030204" pitchFamily="18" charset="0"/>
                      </a:rPr>
                      <m:t>log</m:t>
                    </m:r>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oMath>
                </a14:m>
                <a:r>
                  <a:rPr lang="en-US" dirty="0"/>
                  <a:t>, we should care about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factors!</a:t>
                </a:r>
              </a:p>
            </p:txBody>
          </p:sp>
        </mc:Choice>
        <mc:Fallback xmlns="">
          <p:sp>
            <p:nvSpPr>
              <p:cNvPr id="3" name="Content Placeholder 2">
                <a:extLst>
                  <a:ext uri="{FF2B5EF4-FFF2-40B4-BE49-F238E27FC236}">
                    <a16:creationId xmlns:a16="http://schemas.microsoft.com/office/drawing/2014/main" id="{45391914-389D-439F-9A02-832CD8BD0F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7265552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[HKMMS20]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3205480" y="5025598"/>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3205480" y="5025598"/>
                <a:ext cx="5054600" cy="790088"/>
              </a:xfrm>
              <a:prstGeom prst="rect">
                <a:avLst/>
              </a:prstGeom>
              <a:blipFill>
                <a:blip r:embed="rId5"/>
                <a:stretch>
                  <a:fillRect l="-3136" b="-11538"/>
                </a:stretch>
              </a:blipFill>
            </p:spPr>
            <p:txBody>
              <a:bodyPr/>
              <a:lstStyle/>
              <a:p>
                <a:r>
                  <a:rPr lang="en-US">
                    <a:noFill/>
                  </a:rPr>
                  <a:t> </a:t>
                </a:r>
              </a:p>
            </p:txBody>
          </p:sp>
        </mc:Fallback>
      </mc:AlternateContent>
    </p:spTree>
    <p:extLst>
      <p:ext uri="{BB962C8B-B14F-4D97-AF65-F5344CB8AC3E}">
        <p14:creationId xmlns:p14="http://schemas.microsoft.com/office/powerpoint/2010/main" val="24422197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[W</a:t>
                </a:r>
                <a:r>
                  <a:rPr lang="en-US" dirty="0">
                    <a:solidFill>
                      <a:srgbClr val="FF0000"/>
                    </a:solidFill>
                  </a:rPr>
                  <a:t>Z</a:t>
                </a:r>
                <a:r>
                  <a:rPr lang="en-US" dirty="0">
                    <a:solidFill>
                      <a:srgbClr val="7030A0"/>
                    </a:solidFill>
                  </a:rPr>
                  <a:t>21]</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r>
                  <a:rPr lang="en-US" dirty="0">
                    <a:solidFill>
                      <a:srgbClr val="7030A0"/>
                    </a:solidFill>
                  </a:rPr>
                  <a:t>integer</a:t>
                </a:r>
                <a:r>
                  <a:rPr lang="en-US" dirty="0"/>
                  <a:t>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7ED61C0-FB0D-4159-87CD-B8455882139E}"/>
              </a:ext>
            </a:extLst>
          </p:cNvPr>
          <p:cNvSpPr/>
          <p:nvPr/>
        </p:nvSpPr>
        <p:spPr>
          <a:xfrm>
            <a:off x="3205480" y="5025598"/>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330399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9A3A93-1D57-E930-97D0-6A6113CBDB87}"/>
              </a:ext>
            </a:extLst>
          </p:cNvPr>
          <p:cNvSpPr/>
          <p:nvPr/>
        </p:nvSpPr>
        <p:spPr>
          <a:xfrm>
            <a:off x="2460812" y="304800"/>
            <a:ext cx="7270376" cy="6248400"/>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Modern Data Science</a:t>
            </a:r>
          </a:p>
        </p:txBody>
      </p:sp>
      <p:sp>
        <p:nvSpPr>
          <p:cNvPr id="9" name="Oval 8">
            <a:extLst>
              <a:ext uri="{FF2B5EF4-FFF2-40B4-BE49-F238E27FC236}">
                <a16:creationId xmlns:a16="http://schemas.microsoft.com/office/drawing/2014/main" id="{C84E3205-D53F-D5A7-825D-D30B9F8D1312}"/>
              </a:ext>
            </a:extLst>
          </p:cNvPr>
          <p:cNvSpPr/>
          <p:nvPr/>
        </p:nvSpPr>
        <p:spPr>
          <a:xfrm>
            <a:off x="3442447" y="3327166"/>
            <a:ext cx="2653553" cy="26445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Sublinear Algorithms for Processing Big Data</a:t>
            </a:r>
          </a:p>
        </p:txBody>
      </p:sp>
      <p:sp>
        <p:nvSpPr>
          <p:cNvPr id="8" name="Oval 7">
            <a:extLst>
              <a:ext uri="{FF2B5EF4-FFF2-40B4-BE49-F238E27FC236}">
                <a16:creationId xmlns:a16="http://schemas.microsoft.com/office/drawing/2014/main" id="{D1839F39-1855-84A0-A54C-649EEE4E932B}"/>
              </a:ext>
            </a:extLst>
          </p:cNvPr>
          <p:cNvSpPr/>
          <p:nvPr/>
        </p:nvSpPr>
        <p:spPr>
          <a:xfrm>
            <a:off x="4843181" y="1781315"/>
            <a:ext cx="2653553" cy="2644588"/>
          </a:xfrm>
          <a:prstGeom prst="ellipse">
            <a:avLst/>
          </a:prstGeom>
          <a:solidFill>
            <a:srgbClr val="58DA9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New Tools for Classical Data Science</a:t>
            </a:r>
          </a:p>
        </p:txBody>
      </p:sp>
      <p:sp>
        <p:nvSpPr>
          <p:cNvPr id="10" name="Oval 9">
            <a:extLst>
              <a:ext uri="{FF2B5EF4-FFF2-40B4-BE49-F238E27FC236}">
                <a16:creationId xmlns:a16="http://schemas.microsoft.com/office/drawing/2014/main" id="{927728E0-09C7-FF97-C684-63AAF4CB32B2}"/>
              </a:ext>
            </a:extLst>
          </p:cNvPr>
          <p:cNvSpPr/>
          <p:nvPr/>
        </p:nvSpPr>
        <p:spPr>
          <a:xfrm>
            <a:off x="5750858" y="3617889"/>
            <a:ext cx="2653553" cy="2644588"/>
          </a:xfrm>
          <a:prstGeom prst="ellipse">
            <a:avLst/>
          </a:prstGeom>
          <a:solidFill>
            <a:srgbClr val="F1685D">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Security and Privacy for Data Science</a:t>
            </a:r>
          </a:p>
        </p:txBody>
      </p:sp>
    </p:spTree>
    <p:extLst>
      <p:ext uri="{BB962C8B-B14F-4D97-AF65-F5344CB8AC3E}">
        <p14:creationId xmlns:p14="http://schemas.microsoft.com/office/powerpoint/2010/main" val="27598961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Summary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0B82B1A-0F65-4562-ABD5-31AF24F5B1A8}"/>
              </a:ext>
            </a:extLst>
          </p:cNvPr>
          <p:cNvPicPr>
            <a:picLocks noChangeAspect="1"/>
          </p:cNvPicPr>
          <p:nvPr/>
        </p:nvPicPr>
        <p:blipFill>
          <a:blip r:embed="rId4"/>
          <a:stretch>
            <a:fillRect/>
          </a:stretch>
        </p:blipFill>
        <p:spPr>
          <a:xfrm>
            <a:off x="192858" y="1475403"/>
            <a:ext cx="11610975" cy="4848225"/>
          </a:xfrm>
          <a:prstGeom prst="rect">
            <a:avLst/>
          </a:prstGeom>
        </p:spPr>
      </p:pic>
    </p:spTree>
    <p:extLst>
      <p:ext uri="{BB962C8B-B14F-4D97-AF65-F5344CB8AC3E}">
        <p14:creationId xmlns:p14="http://schemas.microsoft.com/office/powerpoint/2010/main" val="24606992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3</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7030A0"/>
                    </a:solidFill>
                  </a:rPr>
                  <a:t>[W</a:t>
                </a:r>
                <a:r>
                  <a:rPr lang="en-US" dirty="0">
                    <a:solidFill>
                      <a:srgbClr val="FF0000"/>
                    </a:solidFill>
                  </a:rPr>
                  <a:t>Z</a:t>
                </a:r>
                <a:r>
                  <a:rPr lang="en-US" dirty="0">
                    <a:solidFill>
                      <a:srgbClr val="7030A0"/>
                    </a:solidFill>
                  </a:rPr>
                  <a:t>21]</a:t>
                </a:r>
              </a:p>
              <a:p>
                <a:endParaRPr lang="en-US" dirty="0">
                  <a:solidFill>
                    <a:srgbClr val="7030A0"/>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A64E9DC-6E54-4F48-98E8-14A2678BDE3F}"/>
              </a:ext>
            </a:extLst>
          </p:cNvPr>
          <p:cNvPicPr>
            <a:picLocks noChangeAspect="1"/>
          </p:cNvPicPr>
          <p:nvPr/>
        </p:nvPicPr>
        <p:blipFill>
          <a:blip r:embed="rId5"/>
          <a:stretch>
            <a:fillRect/>
          </a:stretch>
        </p:blipFill>
        <p:spPr>
          <a:xfrm>
            <a:off x="2113163" y="2605255"/>
            <a:ext cx="7219950" cy="322897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55765A4-801C-4B61-8705-C2FCF15FAAE5}"/>
                  </a:ext>
                </a:extLst>
              </p:cNvPr>
              <p:cNvSpPr/>
              <p:nvPr/>
            </p:nvSpPr>
            <p:spPr>
              <a:xfrm>
                <a:off x="3568700" y="5829003"/>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r>
                      <a:rPr lang="en-US" sz="3200" b="0" i="0" smtClean="0">
                        <a:solidFill>
                          <a:srgbClr val="C00000"/>
                        </a:solidFill>
                        <a:latin typeface="Cambria Math" panose="02040503050406030204" pitchFamily="18" charset="0"/>
                      </a:rPr>
                      <m:t> </m:t>
                    </m:r>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8" name="Rectangle 7">
                <a:extLst>
                  <a:ext uri="{FF2B5EF4-FFF2-40B4-BE49-F238E27FC236}">
                    <a16:creationId xmlns:a16="http://schemas.microsoft.com/office/drawing/2014/main" id="{355765A4-801C-4B61-8705-C2FCF15FAAE5}"/>
                  </a:ext>
                </a:extLst>
              </p:cNvPr>
              <p:cNvSpPr>
                <a:spLocks noRot="1" noChangeAspect="1" noMove="1" noResize="1" noEditPoints="1" noAdjustHandles="1" noChangeArrowheads="1" noChangeShapeType="1" noTextEdit="1"/>
              </p:cNvSpPr>
              <p:nvPr/>
            </p:nvSpPr>
            <p:spPr>
              <a:xfrm>
                <a:off x="3568700" y="5829003"/>
                <a:ext cx="5054600" cy="790088"/>
              </a:xfrm>
              <a:prstGeom prst="rect">
                <a:avLst/>
              </a:prstGeom>
              <a:blipFill>
                <a:blip r:embed="rId6"/>
                <a:stretch>
                  <a:fillRect l="-3012" b="-11538"/>
                </a:stretch>
              </a:blipFill>
            </p:spPr>
            <p:txBody>
              <a:bodyPr/>
              <a:lstStyle/>
              <a:p>
                <a:r>
                  <a:rPr lang="en-US">
                    <a:noFill/>
                  </a:rPr>
                  <a:t> </a:t>
                </a:r>
              </a:p>
            </p:txBody>
          </p:sp>
        </mc:Fallback>
      </mc:AlternateContent>
    </p:spTree>
    <p:extLst>
      <p:ext uri="{BB962C8B-B14F-4D97-AF65-F5344CB8AC3E}">
        <p14:creationId xmlns:p14="http://schemas.microsoft.com/office/powerpoint/2010/main" val="8808460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44B142-355A-C8B2-71C0-7E5AE5DC0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801" y="4441762"/>
            <a:ext cx="1837022" cy="1837022"/>
          </a:xfrm>
          <a:prstGeom prst="rect">
            <a:avLst/>
          </a:prstGeom>
        </p:spPr>
      </p:pic>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Differential Privacy</a:t>
            </a:r>
            <a:endParaRPr lang="en-US" dirty="0">
              <a:solidFill>
                <a:srgbClr val="C00000"/>
              </a:solidFill>
            </a:endParaRP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r>
                  <a:rPr lang="en-US" dirty="0"/>
                  <a:t> </a:t>
                </a:r>
                <a:r>
                  <a:rPr lang="en-US" dirty="0">
                    <a:solidFill>
                      <a:srgbClr val="7030A0"/>
                    </a:solidFill>
                  </a:rPr>
                  <a:t>[DMNS06]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071" t="-7339"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D763981-F344-439E-2987-5ECBADA6F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5437" y="4667734"/>
            <a:ext cx="808066" cy="1611050"/>
          </a:xfrm>
          <a:prstGeom prst="rect">
            <a:avLst/>
          </a:prstGeom>
        </p:spPr>
      </p:pic>
      <p:pic>
        <p:nvPicPr>
          <p:cNvPr id="11" name="Picture 10">
            <a:extLst>
              <a:ext uri="{FF2B5EF4-FFF2-40B4-BE49-F238E27FC236}">
                <a16:creationId xmlns:a16="http://schemas.microsoft.com/office/drawing/2014/main" id="{FAB89CAC-872C-F067-627D-9821605094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7199" y="4667734"/>
            <a:ext cx="1045162" cy="1611050"/>
          </a:xfrm>
          <a:prstGeom prst="rect">
            <a:avLst/>
          </a:prstGeom>
        </p:spPr>
      </p:pic>
      <p:pic>
        <p:nvPicPr>
          <p:cNvPr id="14" name="Picture 13">
            <a:extLst>
              <a:ext uri="{FF2B5EF4-FFF2-40B4-BE49-F238E27FC236}">
                <a16:creationId xmlns:a16="http://schemas.microsoft.com/office/drawing/2014/main" id="{41416AE6-EBB9-E3EE-61CA-81A842CBDF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721" y="4667735"/>
            <a:ext cx="1454040" cy="1611050"/>
          </a:xfrm>
          <a:prstGeom prst="rect">
            <a:avLst/>
          </a:prstGeom>
        </p:spPr>
      </p:pic>
      <p:pic>
        <p:nvPicPr>
          <p:cNvPr id="15" name="Picture 14">
            <a:extLst>
              <a:ext uri="{FF2B5EF4-FFF2-40B4-BE49-F238E27FC236}">
                <a16:creationId xmlns:a16="http://schemas.microsoft.com/office/drawing/2014/main" id="{B549D460-1E48-5F86-7EE3-85D7033AAD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4259" y="4667733"/>
            <a:ext cx="808066" cy="1611050"/>
          </a:xfrm>
          <a:prstGeom prst="rect">
            <a:avLst/>
          </a:prstGeom>
        </p:spPr>
      </p:pic>
      <p:pic>
        <p:nvPicPr>
          <p:cNvPr id="16" name="Picture 15">
            <a:extLst>
              <a:ext uri="{FF2B5EF4-FFF2-40B4-BE49-F238E27FC236}">
                <a16:creationId xmlns:a16="http://schemas.microsoft.com/office/drawing/2014/main" id="{845BA693-5383-8D08-5BC2-E84B15F3A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6021" y="4667733"/>
            <a:ext cx="1045162" cy="1611050"/>
          </a:xfrm>
          <a:prstGeom prst="rect">
            <a:avLst/>
          </a:prstGeom>
        </p:spPr>
      </p:pic>
    </p:spTree>
    <p:extLst>
      <p:ext uri="{BB962C8B-B14F-4D97-AF65-F5344CB8AC3E}">
        <p14:creationId xmlns:p14="http://schemas.microsoft.com/office/powerpoint/2010/main" val="3716205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chemeClr val="accent1"/>
                    </a:solidFill>
                  </a:rPr>
                  <a:t>-Robust Algorithms </a:t>
                </a:r>
                <a:r>
                  <a:rPr lang="en-US" dirty="0">
                    <a:solidFill>
                      <a:srgbClr val="7030A0"/>
                    </a:solidFill>
                  </a:rPr>
                  <a:t>[BJWY20]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838200" y="5096718"/>
                <a:ext cx="10190480" cy="790088"/>
              </a:xfrm>
              <a:prstGeom prst="rect">
                <a:avLst/>
              </a:prstGeom>
            </p:spPr>
            <p:txBody>
              <a:bodyPr wrap="square">
                <a:spAutoFit/>
              </a:bodyPr>
              <a:lstStyle/>
              <a:p>
                <a:r>
                  <a:rPr lang="en-US" sz="3200" dirty="0">
                    <a:solidFill>
                      <a:srgbClr val="00B050"/>
                    </a:solidFill>
                  </a:rPr>
                  <a:t>“A general framework that loses* nothing in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00B050"/>
                    </a:solidFill>
                  </a:rPr>
                  <a:t> and only </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838200" y="5096718"/>
                <a:ext cx="10190480" cy="790088"/>
              </a:xfrm>
              <a:prstGeom prst="rect">
                <a:avLst/>
              </a:prstGeom>
              <a:blipFill>
                <a:blip r:embed="rId5"/>
                <a:stretch>
                  <a:fillRect l="-1556" b="-11538"/>
                </a:stretch>
              </a:blipFill>
            </p:spPr>
            <p:txBody>
              <a:bodyPr/>
              <a:lstStyle/>
              <a:p>
                <a:r>
                  <a:rPr lang="en-US">
                    <a:noFill/>
                  </a:rPr>
                  <a:t> </a:t>
                </a:r>
              </a:p>
            </p:txBody>
          </p:sp>
        </mc:Fallback>
      </mc:AlternateContent>
    </p:spTree>
    <p:extLst>
      <p:ext uri="{BB962C8B-B14F-4D97-AF65-F5344CB8AC3E}">
        <p14:creationId xmlns:p14="http://schemas.microsoft.com/office/powerpoint/2010/main" val="24684714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C1B2-3A6C-40C6-8E68-EF9A0F4941EA}"/>
              </a:ext>
            </a:extLst>
          </p:cNvPr>
          <p:cNvSpPr>
            <a:spLocks noGrp="1"/>
          </p:cNvSpPr>
          <p:nvPr>
            <p:ph type="title"/>
          </p:nvPr>
        </p:nvSpPr>
        <p:spPr/>
        <p:txBody>
          <a:bodyPr>
            <a:normAutofit/>
          </a:bodyPr>
          <a:lstStyle/>
          <a:p>
            <a:r>
              <a:rPr lang="en-US" b="0" dirty="0">
                <a:solidFill>
                  <a:schemeClr val="accent1"/>
                </a:solidFill>
              </a:rPr>
              <a:t>“What’s an epsilon between friends?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91914-389D-439F-9A02-832CD8BD0F39}"/>
                  </a:ext>
                </a:extLst>
              </p:cNvPr>
              <p:cNvSpPr>
                <a:spLocks noGrp="1"/>
              </p:cNvSpPr>
              <p:nvPr>
                <p:ph idx="1"/>
              </p:nvPr>
            </p:nvSpPr>
            <p:spPr/>
            <p:txBody>
              <a:bodyPr/>
              <a:lstStyle/>
              <a:p>
                <a:r>
                  <a:rPr lang="en-US" dirty="0"/>
                  <a:t>Statista: </a:t>
                </a:r>
                <a14:m>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r>
                      <a:rPr lang="en-US" b="0" i="1" smtClean="0">
                        <a:solidFill>
                          <a:srgbClr val="C00000"/>
                        </a:solidFill>
                        <a:latin typeface="Cambria Math" panose="02040503050406030204" pitchFamily="18" charset="0"/>
                      </a:rPr>
                      <m:t>50</m:t>
                    </m:r>
                    <m:r>
                      <a:rPr lang="en-US" b="0" i="1" smtClean="0">
                        <a:solidFill>
                          <a:srgbClr val="C00000"/>
                        </a:solidFill>
                        <a:latin typeface="Cambria Math" panose="02040503050406030204" pitchFamily="18" charset="0"/>
                      </a:rPr>
                      <m:t>𝐵</m:t>
                    </m:r>
                  </m:oMath>
                </a14:m>
                <a:r>
                  <a:rPr lang="en-US" dirty="0"/>
                  <a:t> e-mails sent per day</a:t>
                </a:r>
              </a:p>
              <a:p>
                <a:r>
                  <a:rPr lang="en-US" dirty="0"/>
                  <a:t>Unsigned integer range: </a:t>
                </a:r>
                <a14:m>
                  <m:oMath xmlns:m="http://schemas.openxmlformats.org/officeDocument/2006/math">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32</m:t>
                        </m:r>
                      </m:sup>
                    </m:sSup>
                    <m:r>
                      <a:rPr lang="en-US" b="0" i="1" smtClean="0">
                        <a:solidFill>
                          <a:srgbClr val="C00000"/>
                        </a:solidFill>
                        <a:latin typeface="Cambria Math" panose="02040503050406030204" pitchFamily="18" charset="0"/>
                      </a:rPr>
                      <m:t>∼4</m:t>
                    </m:r>
                    <m:r>
                      <a:rPr lang="en-US" b="0" i="1" smtClean="0">
                        <a:solidFill>
                          <a:srgbClr val="C00000"/>
                        </a:solidFill>
                        <a:latin typeface="Cambria Math" panose="02040503050406030204" pitchFamily="18" charset="0"/>
                      </a:rPr>
                      <m:t>𝐵</m:t>
                    </m:r>
                  </m:oMath>
                </a14:m>
                <a:endParaRPr lang="en-US" dirty="0"/>
              </a:p>
              <a:p>
                <a:r>
                  <a:rPr lang="en-US" dirty="0"/>
                  <a:t>Accuracy: </a:t>
                </a:r>
                <a14:m>
                  <m:oMath xmlns:m="http://schemas.openxmlformats.org/officeDocument/2006/math">
                    <m:r>
                      <a:rPr lang="en-US" i="1" smtClean="0">
                        <a:solidFill>
                          <a:srgbClr val="C00000"/>
                        </a:solidFill>
                        <a:latin typeface="Cambria Math" panose="02040503050406030204" pitchFamily="18" charset="0"/>
                      </a:rPr>
                      <m:t>𝜀</m:t>
                    </m:r>
                    <m:r>
                      <a:rPr lang="en-US" b="0" i="0" smtClean="0">
                        <a:solidFill>
                          <a:srgbClr val="C00000"/>
                        </a:solidFill>
                        <a:latin typeface="Cambria Math" panose="02040503050406030204" pitchFamily="18" charset="0"/>
                      </a:rPr>
                      <m:t>=0.01</m:t>
                    </m:r>
                  </m:oMath>
                </a14:m>
                <a:endParaRPr lang="en-US" i="1" dirty="0">
                  <a:solidFill>
                    <a:srgbClr val="00B0F0"/>
                  </a:solidFill>
                  <a:latin typeface="Cambria Math" panose="02040503050406030204" pitchFamily="18" charset="0"/>
                </a:endParaRPr>
              </a:p>
              <a:p>
                <a:r>
                  <a:rPr lang="en-US" dirty="0"/>
                  <a:t>Since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r>
                      <a:rPr lang="en-US" b="0" i="0" smtClean="0">
                        <a:solidFill>
                          <a:srgbClr val="C00000"/>
                        </a:solidFill>
                        <a:latin typeface="Cambria Math" panose="02040503050406030204" pitchFamily="18" charset="0"/>
                      </a:rPr>
                      <m:t>&gt;</m:t>
                    </m:r>
                    <m:r>
                      <m:rPr>
                        <m:sty m:val="p"/>
                      </m:rPr>
                      <a:rPr lang="en-US" b="0" i="0" smtClean="0">
                        <a:solidFill>
                          <a:srgbClr val="C00000"/>
                        </a:solidFill>
                        <a:latin typeface="Cambria Math" panose="02040503050406030204" pitchFamily="18" charset="0"/>
                      </a:rPr>
                      <m:t>log</m:t>
                    </m:r>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oMath>
                </a14:m>
                <a:r>
                  <a:rPr lang="en-US" dirty="0"/>
                  <a:t>, we should care about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factors!</a:t>
                </a:r>
              </a:p>
            </p:txBody>
          </p:sp>
        </mc:Choice>
        <mc:Fallback xmlns="">
          <p:sp>
            <p:nvSpPr>
              <p:cNvPr id="3" name="Content Placeholder 2">
                <a:extLst>
                  <a:ext uri="{FF2B5EF4-FFF2-40B4-BE49-F238E27FC236}">
                    <a16:creationId xmlns:a16="http://schemas.microsoft.com/office/drawing/2014/main" id="{45391914-389D-439F-9A02-832CD8BD0F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1617319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[HKMMS20]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211717-1DA6-3A3A-656A-BC8B147EA896}"/>
                  </a:ext>
                </a:extLst>
              </p:cNvPr>
              <p:cNvSpPr/>
              <p:nvPr/>
            </p:nvSpPr>
            <p:spPr>
              <a:xfrm>
                <a:off x="3205480" y="5025598"/>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5" name="Rectangle 4">
                <a:extLst>
                  <a:ext uri="{FF2B5EF4-FFF2-40B4-BE49-F238E27FC236}">
                    <a16:creationId xmlns:a16="http://schemas.microsoft.com/office/drawing/2014/main" id="{E8211717-1DA6-3A3A-656A-BC8B147EA896}"/>
                  </a:ext>
                </a:extLst>
              </p:cNvPr>
              <p:cNvSpPr>
                <a:spLocks noRot="1" noChangeAspect="1" noMove="1" noResize="1" noEditPoints="1" noAdjustHandles="1" noChangeArrowheads="1" noChangeShapeType="1" noTextEdit="1"/>
              </p:cNvSpPr>
              <p:nvPr/>
            </p:nvSpPr>
            <p:spPr>
              <a:xfrm>
                <a:off x="3205480" y="5025598"/>
                <a:ext cx="5054600" cy="790088"/>
              </a:xfrm>
              <a:prstGeom prst="rect">
                <a:avLst/>
              </a:prstGeom>
              <a:blipFill>
                <a:blip r:embed="rId5"/>
                <a:stretch>
                  <a:fillRect l="-3136" b="-11538"/>
                </a:stretch>
              </a:blipFill>
            </p:spPr>
            <p:txBody>
              <a:bodyPr/>
              <a:lstStyle/>
              <a:p>
                <a:r>
                  <a:rPr lang="en-US">
                    <a:noFill/>
                  </a:rPr>
                  <a:t> </a:t>
                </a:r>
              </a:p>
            </p:txBody>
          </p:sp>
        </mc:Fallback>
      </mc:AlternateContent>
    </p:spTree>
    <p:extLst>
      <p:ext uri="{BB962C8B-B14F-4D97-AF65-F5344CB8AC3E}">
        <p14:creationId xmlns:p14="http://schemas.microsoft.com/office/powerpoint/2010/main" val="2068827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a:p>
            <a:pPr marL="457200" indent="-457200">
              <a:buFont typeface="Arial" panose="020B0604020202020204" pitchFamily="34" charset="0"/>
              <a:buChar char="•"/>
            </a:pPr>
            <a:r>
              <a:rPr lang="en-US" sz="3200" dirty="0"/>
              <a:t>Security and privacy</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75911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New Tools for Classical Data Science</a:t>
            </a:r>
          </a:p>
        </p:txBody>
      </p:sp>
    </p:spTree>
    <p:extLst>
      <p:ext uri="{BB962C8B-B14F-4D97-AF65-F5344CB8AC3E}">
        <p14:creationId xmlns:p14="http://schemas.microsoft.com/office/powerpoint/2010/main" val="3745229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C00000"/>
                </a:solidFill>
              </a:rPr>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a:p>
            <a:pPr marL="457200" indent="-457200">
              <a:buFont typeface="Arial" panose="020B0604020202020204" pitchFamily="34" charset="0"/>
              <a:buChar char="•"/>
            </a:pPr>
            <a:r>
              <a:rPr lang="en-US" sz="3200" dirty="0"/>
              <a:t>Security and privacy</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4037011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Background</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lnSpcReduction="10000"/>
          </a:bodyPr>
          <a:lstStyle/>
          <a:p>
            <a:r>
              <a:rPr lang="en-US" dirty="0"/>
              <a:t>Post-doc at UC Berkeley / Rice</a:t>
            </a:r>
          </a:p>
          <a:p>
            <a:pPr>
              <a:buClr>
                <a:schemeClr val="tx1"/>
              </a:buClr>
            </a:pPr>
            <a:r>
              <a:rPr lang="en-US" dirty="0">
                <a:solidFill>
                  <a:srgbClr val="00B050"/>
                </a:solidFill>
              </a:rPr>
              <a:t>Previous</a:t>
            </a:r>
            <a:r>
              <a:rPr lang="en-US" dirty="0"/>
              <a:t>: Post-doc at Carnegie Mellon</a:t>
            </a:r>
          </a:p>
          <a:p>
            <a:r>
              <a:rPr lang="en-US" dirty="0"/>
              <a:t>PhD in Computer Science from Purdue</a:t>
            </a:r>
          </a:p>
          <a:p>
            <a:r>
              <a:rPr lang="en-US" dirty="0"/>
              <a:t>Dual Bachelors in Math, Computer Science from MIT</a:t>
            </a:r>
          </a:p>
          <a:p>
            <a:endParaRPr lang="en-US" dirty="0"/>
          </a:p>
          <a:p>
            <a:endParaRPr lang="en-US" dirty="0"/>
          </a:p>
          <a:p>
            <a:endParaRPr lang="en-US" dirty="0"/>
          </a:p>
          <a:p>
            <a:pPr>
              <a:buClr>
                <a:schemeClr val="tx1"/>
              </a:buClr>
            </a:pPr>
            <a:r>
              <a:rPr lang="en-US" dirty="0">
                <a:solidFill>
                  <a:srgbClr val="00B050"/>
                </a:solidFill>
              </a:rPr>
              <a:t>Research areas</a:t>
            </a:r>
            <a:r>
              <a:rPr lang="en-US" dirty="0"/>
              <a:t>: Data science, sublinear algorithms, security and privacy</a:t>
            </a:r>
          </a:p>
        </p:txBody>
      </p:sp>
      <p:pic>
        <p:nvPicPr>
          <p:cNvPr id="7" name="Picture 6">
            <a:extLst>
              <a:ext uri="{FF2B5EF4-FFF2-40B4-BE49-F238E27FC236}">
                <a16:creationId xmlns:a16="http://schemas.microsoft.com/office/drawing/2014/main" id="{836765BD-3CF5-0BCC-4C57-59E4D3775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0" y="487361"/>
            <a:ext cx="3829050" cy="1190625"/>
          </a:xfrm>
          <a:prstGeom prst="rect">
            <a:avLst/>
          </a:prstGeom>
        </p:spPr>
      </p:pic>
      <p:pic>
        <p:nvPicPr>
          <p:cNvPr id="5" name="Picture 4">
            <a:extLst>
              <a:ext uri="{FF2B5EF4-FFF2-40B4-BE49-F238E27FC236}">
                <a16:creationId xmlns:a16="http://schemas.microsoft.com/office/drawing/2014/main" id="{9EBAD6F6-9DC9-1032-5266-4D336F174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918" y="590919"/>
            <a:ext cx="819592" cy="983510"/>
          </a:xfrm>
          <a:prstGeom prst="rect">
            <a:avLst/>
          </a:prstGeom>
        </p:spPr>
      </p:pic>
      <p:pic>
        <p:nvPicPr>
          <p:cNvPr id="9" name="Picture 8">
            <a:extLst>
              <a:ext uri="{FF2B5EF4-FFF2-40B4-BE49-F238E27FC236}">
                <a16:creationId xmlns:a16="http://schemas.microsoft.com/office/drawing/2014/main" id="{AC403AC0-104C-CD25-C573-35B4B7B30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6456" y="1800258"/>
            <a:ext cx="1734533" cy="1127293"/>
          </a:xfrm>
          <a:prstGeom prst="rect">
            <a:avLst/>
          </a:prstGeom>
        </p:spPr>
      </p:pic>
      <p:pic>
        <p:nvPicPr>
          <p:cNvPr id="13" name="Picture 12">
            <a:extLst>
              <a:ext uri="{FF2B5EF4-FFF2-40B4-BE49-F238E27FC236}">
                <a16:creationId xmlns:a16="http://schemas.microsoft.com/office/drawing/2014/main" id="{F3BBAA7C-63DA-2643-A867-C609A99087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2472" y="3003549"/>
            <a:ext cx="1941021" cy="1291661"/>
          </a:xfrm>
          <a:prstGeom prst="rect">
            <a:avLst/>
          </a:prstGeom>
        </p:spPr>
      </p:pic>
      <p:pic>
        <p:nvPicPr>
          <p:cNvPr id="11" name="Picture 10">
            <a:extLst>
              <a:ext uri="{FF2B5EF4-FFF2-40B4-BE49-F238E27FC236}">
                <a16:creationId xmlns:a16="http://schemas.microsoft.com/office/drawing/2014/main" id="{73BD21E5-6264-79EC-C272-AA375CA49E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2983" y="1690688"/>
            <a:ext cx="1652811" cy="1545948"/>
          </a:xfrm>
          <a:prstGeom prst="rect">
            <a:avLst/>
          </a:prstGeom>
        </p:spPr>
      </p:pic>
    </p:spTree>
    <p:extLst>
      <p:ext uri="{BB962C8B-B14F-4D97-AF65-F5344CB8AC3E}">
        <p14:creationId xmlns:p14="http://schemas.microsoft.com/office/powerpoint/2010/main" val="238738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0B2D6D-0486-0D95-97DB-A340DA51A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258"/>
            <a:ext cx="5522260" cy="4141695"/>
          </a:xfrm>
          <a:prstGeom prst="rect">
            <a:avLst/>
          </a:prstGeom>
        </p:spPr>
      </p:pic>
      <p:pic>
        <p:nvPicPr>
          <p:cNvPr id="13" name="Picture 12">
            <a:extLst>
              <a:ext uri="{FF2B5EF4-FFF2-40B4-BE49-F238E27FC236}">
                <a16:creationId xmlns:a16="http://schemas.microsoft.com/office/drawing/2014/main" id="{E13A2E71-6589-1B61-6C35-37753D785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484" y="40575"/>
            <a:ext cx="5588373" cy="3845762"/>
          </a:xfrm>
          <a:prstGeom prst="rect">
            <a:avLst/>
          </a:prstGeom>
        </p:spPr>
      </p:pic>
      <p:sp>
        <p:nvSpPr>
          <p:cNvPr id="14" name="TextBox 13">
            <a:extLst>
              <a:ext uri="{FF2B5EF4-FFF2-40B4-BE49-F238E27FC236}">
                <a16:creationId xmlns:a16="http://schemas.microsoft.com/office/drawing/2014/main" id="{88EE8040-4FB0-B7AF-8DD0-2BDE6C66D354}"/>
              </a:ext>
            </a:extLst>
          </p:cNvPr>
          <p:cNvSpPr txBox="1"/>
          <p:nvPr/>
        </p:nvSpPr>
        <p:spPr>
          <a:xfrm>
            <a:off x="10174941" y="3900648"/>
            <a:ext cx="1864658" cy="830997"/>
          </a:xfrm>
          <a:prstGeom prst="rect">
            <a:avLst/>
          </a:prstGeom>
          <a:noFill/>
        </p:spPr>
        <p:txBody>
          <a:bodyPr wrap="square" rtlCol="0">
            <a:spAutoFit/>
          </a:bodyPr>
          <a:lstStyle/>
          <a:p>
            <a:r>
              <a:rPr lang="en-US" sz="2400" dirty="0"/>
              <a:t>330 billion daily e-mails</a:t>
            </a:r>
          </a:p>
        </p:txBody>
      </p:sp>
      <p:sp>
        <p:nvSpPr>
          <p:cNvPr id="15" name="TextBox 14">
            <a:extLst>
              <a:ext uri="{FF2B5EF4-FFF2-40B4-BE49-F238E27FC236}">
                <a16:creationId xmlns:a16="http://schemas.microsoft.com/office/drawing/2014/main" id="{9406C890-B4AC-5F03-29C9-AAEC8A3542EC}"/>
              </a:ext>
            </a:extLst>
          </p:cNvPr>
          <p:cNvSpPr txBox="1"/>
          <p:nvPr/>
        </p:nvSpPr>
        <p:spPr>
          <a:xfrm>
            <a:off x="10174941" y="5321594"/>
            <a:ext cx="1864658" cy="1200329"/>
          </a:xfrm>
          <a:prstGeom prst="rect">
            <a:avLst/>
          </a:prstGeom>
          <a:noFill/>
        </p:spPr>
        <p:txBody>
          <a:bodyPr wrap="square" rtlCol="0">
            <a:spAutoFit/>
          </a:bodyPr>
          <a:lstStyle/>
          <a:p>
            <a:r>
              <a:rPr lang="en-US" sz="2400" dirty="0"/>
              <a:t>8.5 billion daily Google searches</a:t>
            </a:r>
          </a:p>
        </p:txBody>
      </p:sp>
      <p:sp>
        <p:nvSpPr>
          <p:cNvPr id="16" name="TextBox 15">
            <a:extLst>
              <a:ext uri="{FF2B5EF4-FFF2-40B4-BE49-F238E27FC236}">
                <a16:creationId xmlns:a16="http://schemas.microsoft.com/office/drawing/2014/main" id="{DF803179-F9DB-ECAD-C97B-5C4D7DB8A8F5}"/>
              </a:ext>
            </a:extLst>
          </p:cNvPr>
          <p:cNvSpPr txBox="1"/>
          <p:nvPr/>
        </p:nvSpPr>
        <p:spPr>
          <a:xfrm>
            <a:off x="493060" y="4751293"/>
            <a:ext cx="1864658" cy="1200329"/>
          </a:xfrm>
          <a:prstGeom prst="rect">
            <a:avLst/>
          </a:prstGeom>
          <a:noFill/>
        </p:spPr>
        <p:txBody>
          <a:bodyPr wrap="square" rtlCol="0">
            <a:spAutoFit/>
          </a:bodyPr>
          <a:lstStyle/>
          <a:p>
            <a:r>
              <a:rPr lang="en-US" sz="2400" dirty="0"/>
              <a:t>3 billion monthly active users</a:t>
            </a:r>
          </a:p>
        </p:txBody>
      </p:sp>
      <p:pic>
        <p:nvPicPr>
          <p:cNvPr id="3" name="Picture 2">
            <a:extLst>
              <a:ext uri="{FF2B5EF4-FFF2-40B4-BE49-F238E27FC236}">
                <a16:creationId xmlns:a16="http://schemas.microsoft.com/office/drawing/2014/main" id="{804C4EE7-7C25-D097-54D9-CDF05558F130}"/>
              </a:ext>
            </a:extLst>
          </p:cNvPr>
          <p:cNvPicPr>
            <a:picLocks noChangeAspect="1"/>
          </p:cNvPicPr>
          <p:nvPr/>
        </p:nvPicPr>
        <p:blipFill>
          <a:blip r:embed="rId5"/>
          <a:stretch>
            <a:fillRect/>
          </a:stretch>
        </p:blipFill>
        <p:spPr>
          <a:xfrm>
            <a:off x="2468156" y="3886337"/>
            <a:ext cx="6741832" cy="2870515"/>
          </a:xfrm>
          <a:prstGeom prst="rect">
            <a:avLst/>
          </a:prstGeom>
        </p:spPr>
      </p:pic>
      <p:sp>
        <p:nvSpPr>
          <p:cNvPr id="2" name="Oval 1">
            <a:extLst>
              <a:ext uri="{FF2B5EF4-FFF2-40B4-BE49-F238E27FC236}">
                <a16:creationId xmlns:a16="http://schemas.microsoft.com/office/drawing/2014/main" id="{782F42ED-29ED-A183-D11B-153C8E12809A}"/>
              </a:ext>
            </a:extLst>
          </p:cNvPr>
          <p:cNvSpPr/>
          <p:nvPr/>
        </p:nvSpPr>
        <p:spPr>
          <a:xfrm>
            <a:off x="306184" y="4630842"/>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44F0442-0414-E4F3-CD85-B1B603CF0EB4}"/>
              </a:ext>
            </a:extLst>
          </p:cNvPr>
          <p:cNvCxnSpPr>
            <a:cxnSpLocks/>
            <a:stCxn id="2" idx="0"/>
          </p:cNvCxnSpPr>
          <p:nvPr/>
        </p:nvCxnSpPr>
        <p:spPr>
          <a:xfrm flipV="1">
            <a:off x="1310279" y="4149627"/>
            <a:ext cx="0" cy="481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3357995-C405-729D-913E-88B3674AA7F8}"/>
              </a:ext>
            </a:extLst>
          </p:cNvPr>
          <p:cNvSpPr/>
          <p:nvPr/>
        </p:nvSpPr>
        <p:spPr>
          <a:xfrm>
            <a:off x="9877626" y="5231007"/>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C470227-30A0-6AB1-004D-CACF81ECDB4B}"/>
              </a:ext>
            </a:extLst>
          </p:cNvPr>
          <p:cNvCxnSpPr>
            <a:cxnSpLocks/>
            <a:stCxn id="10" idx="2"/>
          </p:cNvCxnSpPr>
          <p:nvPr/>
        </p:nvCxnSpPr>
        <p:spPr>
          <a:xfrm flipH="1">
            <a:off x="9209988" y="5951622"/>
            <a:ext cx="6676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DB24F3B-87F4-C25F-29D3-569268712B14}"/>
              </a:ext>
            </a:extLst>
          </p:cNvPr>
          <p:cNvSpPr/>
          <p:nvPr/>
        </p:nvSpPr>
        <p:spPr>
          <a:xfrm>
            <a:off x="10013771" y="3776112"/>
            <a:ext cx="2008190" cy="11076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2D7B999-26FA-205D-F91E-40126903614A}"/>
              </a:ext>
            </a:extLst>
          </p:cNvPr>
          <p:cNvCxnSpPr>
            <a:cxnSpLocks/>
            <a:stCxn id="19" idx="2"/>
          </p:cNvCxnSpPr>
          <p:nvPr/>
        </p:nvCxnSpPr>
        <p:spPr>
          <a:xfrm flipH="1" flipV="1">
            <a:off x="9543807" y="3886337"/>
            <a:ext cx="469964" cy="443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912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6386E0-4237-1B33-6926-F380FE52AF7E}"/>
              </a:ext>
            </a:extLst>
          </p:cNvPr>
          <p:cNvSpPr/>
          <p:nvPr/>
        </p:nvSpPr>
        <p:spPr>
          <a:xfrm>
            <a:off x="1858142" y="488925"/>
            <a:ext cx="3197952"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186434" y="2977662"/>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186434" y="2977662"/>
                <a:ext cx="541367"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1AC988-5344-24FE-1CE2-1383F6EB0D47}"/>
                  </a:ext>
                </a:extLst>
              </p:cNvPr>
              <p:cNvSpPr/>
              <p:nvPr/>
            </p:nvSpPr>
            <p:spPr>
              <a:xfrm>
                <a:off x="1201731" y="2977662"/>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01AC988-5344-24FE-1CE2-1383F6EB0D47}"/>
                  </a:ext>
                </a:extLst>
              </p:cNvPr>
              <p:cNvSpPr>
                <a:spLocks noRot="1" noChangeAspect="1" noMove="1" noResize="1" noEditPoints="1" noAdjustHandles="1" noChangeArrowheads="1" noChangeShapeType="1" noTextEdit="1"/>
              </p:cNvSpPr>
              <p:nvPr/>
            </p:nvSpPr>
            <p:spPr>
              <a:xfrm>
                <a:off x="1201731" y="2977662"/>
                <a:ext cx="520271"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3260012" y="6138242"/>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3260012" y="6138242"/>
                <a:ext cx="394210" cy="584775"/>
              </a:xfrm>
              <a:prstGeom prst="rect">
                <a:avLst/>
              </a:prstGeom>
              <a:blipFill>
                <a:blip r:embed="rId4"/>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25F0D91-8AB3-D3DD-4CFA-411FFFDF159F}"/>
              </a:ext>
            </a:extLst>
          </p:cNvPr>
          <p:cNvSpPr>
            <a:spLocks noGrp="1"/>
          </p:cNvSpPr>
          <p:nvPr>
            <p:ph type="title"/>
          </p:nvPr>
        </p:nvSpPr>
        <p:spPr>
          <a:xfrm>
            <a:off x="5761415" y="392020"/>
            <a:ext cx="5937526" cy="1325563"/>
          </a:xfrm>
        </p:spPr>
        <p:txBody>
          <a:bodyPr/>
          <a:lstStyle/>
          <a:p>
            <a:r>
              <a:rPr lang="en-US" dirty="0">
                <a:solidFill>
                  <a:schemeClr val="accent1"/>
                </a:solidFill>
              </a:rPr>
              <a:t>Dimensionality Reduction</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CB2CCD6-8138-A239-BA51-E4FD459E8563}"/>
                  </a:ext>
                </a:extLst>
              </p:cNvPr>
              <p:cNvSpPr/>
              <p:nvPr/>
            </p:nvSpPr>
            <p:spPr>
              <a:xfrm>
                <a:off x="5511406" y="1784614"/>
                <a:ext cx="6070993" cy="5016758"/>
              </a:xfrm>
              <a:prstGeom prst="rect">
                <a:avLst/>
              </a:prstGeom>
            </p:spPr>
            <p:txBody>
              <a:bodyPr wrap="square">
                <a:spAutoFit/>
              </a:bodyPr>
              <a:lstStyle/>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a:t>
                </a:r>
                <a:endParaRPr lang="en-US" sz="3200" b="0" dirty="0">
                  <a:solidFill>
                    <a:srgbClr val="C00000"/>
                  </a:solidFill>
                </a:endParaRPr>
              </a:p>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𝑛</m:t>
                    </m:r>
                  </m:oMath>
                </a14:m>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Application depends on task!</a:t>
                </a:r>
              </a:p>
              <a:p>
                <a:pPr marL="457200" indent="-457200">
                  <a:buFont typeface="Wingdings" panose="05000000000000000000" pitchFamily="2" charset="2"/>
                  <a:buChar char="v"/>
                </a:pPr>
                <a:endParaRPr lang="en-US" sz="3200" dirty="0"/>
              </a:p>
            </p:txBody>
          </p:sp>
        </mc:Choice>
        <mc:Fallback xmlns="">
          <p:sp>
            <p:nvSpPr>
              <p:cNvPr id="6" name="Rectangle 5">
                <a:extLst>
                  <a:ext uri="{FF2B5EF4-FFF2-40B4-BE49-F238E27FC236}">
                    <a16:creationId xmlns:a16="http://schemas.microsoft.com/office/drawing/2014/main" id="{0CB2CCD6-8138-A239-BA51-E4FD459E8563}"/>
                  </a:ext>
                </a:extLst>
              </p:cNvPr>
              <p:cNvSpPr>
                <a:spLocks noRot="1" noChangeAspect="1" noMove="1" noResize="1" noEditPoints="1" noAdjustHandles="1" noChangeArrowheads="1" noChangeShapeType="1" noTextEdit="1"/>
              </p:cNvSpPr>
              <p:nvPr/>
            </p:nvSpPr>
            <p:spPr>
              <a:xfrm>
                <a:off x="5511406" y="1784614"/>
                <a:ext cx="6070993" cy="5016758"/>
              </a:xfrm>
              <a:prstGeom prst="rect">
                <a:avLst/>
              </a:prstGeom>
              <a:blipFill>
                <a:blip r:embed="rId5"/>
                <a:stretch>
                  <a:fillRect l="-2309" t="-14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21E60DF-579A-7047-0BF0-50011FF87A9B}"/>
              </a:ext>
            </a:extLst>
          </p:cNvPr>
          <p:cNvCxnSpPr>
            <a:cxnSpLocks/>
          </p:cNvCxnSpPr>
          <p:nvPr/>
        </p:nvCxnSpPr>
        <p:spPr>
          <a:xfrm flipH="1" flipV="1">
            <a:off x="7885169" y="2067420"/>
            <a:ext cx="1327659" cy="837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C04FD2-7F51-4FCA-C6AA-FA1807D167EF}"/>
              </a:ext>
            </a:extLst>
          </p:cNvPr>
          <p:cNvSpPr/>
          <p:nvPr/>
        </p:nvSpPr>
        <p:spPr>
          <a:xfrm>
            <a:off x="9212828" y="1894014"/>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Johnson-</a:t>
            </a:r>
            <a:r>
              <a:rPr lang="en-US" sz="2400" dirty="0" err="1">
                <a:solidFill>
                  <a:schemeClr val="tx1"/>
                </a:solidFill>
              </a:rPr>
              <a:t>Lindenstrauss</a:t>
            </a:r>
            <a:r>
              <a:rPr lang="en-US" sz="2400" dirty="0">
                <a:solidFill>
                  <a:schemeClr val="tx1"/>
                </a:solidFill>
              </a:rPr>
              <a:t>, </a:t>
            </a:r>
            <a:r>
              <a:rPr lang="en-US" sz="2400" dirty="0" err="1">
                <a:solidFill>
                  <a:schemeClr val="tx1"/>
                </a:solidFill>
              </a:rPr>
              <a:t>IsoMap</a:t>
            </a:r>
            <a:endParaRPr lang="en-US" sz="2400" dirty="0">
              <a:solidFill>
                <a:schemeClr val="tx1"/>
              </a:solidFill>
            </a:endParaRPr>
          </a:p>
        </p:txBody>
      </p:sp>
      <p:cxnSp>
        <p:nvCxnSpPr>
          <p:cNvPr id="17" name="Straight Arrow Connector 16">
            <a:extLst>
              <a:ext uri="{FF2B5EF4-FFF2-40B4-BE49-F238E27FC236}">
                <a16:creationId xmlns:a16="http://schemas.microsoft.com/office/drawing/2014/main" id="{3E0E133B-DD62-A294-BEEE-19AFA29BF969}"/>
              </a:ext>
            </a:extLst>
          </p:cNvPr>
          <p:cNvCxnSpPr>
            <a:cxnSpLocks/>
            <a:stCxn id="24" idx="0"/>
          </p:cNvCxnSpPr>
          <p:nvPr/>
        </p:nvCxnSpPr>
        <p:spPr>
          <a:xfrm flipH="1" flipV="1">
            <a:off x="7584141" y="2904565"/>
            <a:ext cx="68829" cy="599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3E9A745-1959-CB3C-7AA4-1DCB46D4B45F}"/>
              </a:ext>
            </a:extLst>
          </p:cNvPr>
          <p:cNvSpPr/>
          <p:nvPr/>
        </p:nvSpPr>
        <p:spPr>
          <a:xfrm>
            <a:off x="6266478" y="3503727"/>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a:t>
            </a:r>
          </a:p>
          <a:p>
            <a:pPr algn="ctr"/>
            <a:r>
              <a:rPr lang="en-US" sz="2400" dirty="0">
                <a:solidFill>
                  <a:schemeClr val="tx1"/>
                </a:solidFill>
              </a:rPr>
              <a:t>Coresets</a:t>
            </a:r>
          </a:p>
        </p:txBody>
      </p:sp>
    </p:spTree>
    <p:extLst>
      <p:ext uri="{BB962C8B-B14F-4D97-AF65-F5344CB8AC3E}">
        <p14:creationId xmlns:p14="http://schemas.microsoft.com/office/powerpoint/2010/main" val="3713216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Dimensionality Reduction Results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3539430"/>
          </a:xfrm>
          <a:prstGeom prst="rect">
            <a:avLst/>
          </a:prstGeom>
        </p:spPr>
        <p:txBody>
          <a:bodyPr wrap="square">
            <a:spAutoFit/>
          </a:bodyPr>
          <a:lstStyle/>
          <a:p>
            <a:pPr marL="457200" indent="-457200">
              <a:buFont typeface="Arial" panose="020B0604020202020204" pitchFamily="34" charset="0"/>
              <a:buChar char="•"/>
            </a:pPr>
            <a:r>
              <a:rPr lang="en-US" sz="3200" dirty="0"/>
              <a:t>Dimensionality reduction for Wasserstein barycenter </a:t>
            </a:r>
            <a:r>
              <a:rPr lang="en-US" sz="3200" dirty="0">
                <a:solidFill>
                  <a:srgbClr val="7030A0"/>
                </a:solidFill>
              </a:rPr>
              <a:t>[IS</a:t>
            </a:r>
            <a:r>
              <a:rPr lang="en-US" sz="3200" dirty="0">
                <a:solidFill>
                  <a:srgbClr val="FF0000"/>
                </a:solidFill>
              </a:rPr>
              <a:t>Z</a:t>
            </a:r>
            <a:r>
              <a:rPr lang="en-US" sz="3200" dirty="0">
                <a:solidFill>
                  <a:srgbClr val="7030A0"/>
                </a:solidFill>
              </a:rPr>
              <a:t>21]</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Sketching for valuation functions, e.g., additive, submodular, Lipschitz </a:t>
            </a:r>
            <a:r>
              <a:rPr lang="en-US" sz="3200" dirty="0">
                <a:solidFill>
                  <a:srgbClr val="7030A0"/>
                </a:solidFill>
              </a:rPr>
              <a:t>[Y</a:t>
            </a:r>
            <a:r>
              <a:rPr lang="en-US" sz="3200" dirty="0">
                <a:solidFill>
                  <a:srgbClr val="FF0000"/>
                </a:solidFill>
              </a:rPr>
              <a:t>Z</a:t>
            </a:r>
            <a:r>
              <a:rPr lang="en-US" sz="3200" dirty="0">
                <a:solidFill>
                  <a:srgbClr val="7030A0"/>
                </a:solidFill>
              </a:rPr>
              <a:t>19]</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Kernel density estimation on kernel matrices </a:t>
            </a:r>
            <a:r>
              <a:rPr lang="en-US" sz="3200" dirty="0">
                <a:solidFill>
                  <a:srgbClr val="7030A0"/>
                </a:solidFill>
              </a:rPr>
              <a:t>[BKIS</a:t>
            </a:r>
            <a:r>
              <a:rPr lang="en-US" sz="3200" dirty="0">
                <a:solidFill>
                  <a:srgbClr val="FF0000"/>
                </a:solidFill>
              </a:rPr>
              <a:t>Z</a:t>
            </a:r>
            <a:r>
              <a:rPr lang="en-US" sz="3200" dirty="0">
                <a:solidFill>
                  <a:srgbClr val="7030A0"/>
                </a:solidFill>
              </a:rPr>
              <a:t>22]</a:t>
            </a:r>
            <a:r>
              <a:rPr lang="en-US" sz="3200" dirty="0"/>
              <a:t> </a:t>
            </a:r>
          </a:p>
        </p:txBody>
      </p:sp>
    </p:spTree>
    <p:extLst>
      <p:ext uri="{BB962C8B-B14F-4D97-AF65-F5344CB8AC3E}">
        <p14:creationId xmlns:p14="http://schemas.microsoft.com/office/powerpoint/2010/main" val="261196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681319" y="1785331"/>
                <a:ext cx="3774140" cy="3539430"/>
              </a:xfrm>
              <a:prstGeom prst="rect">
                <a:avLst/>
              </a:prstGeom>
            </p:spPr>
            <p:txBody>
              <a:bodyPr wrap="square">
                <a:spAutoFit/>
              </a:bodyPr>
              <a:lstStyle/>
              <a:p>
                <a:pPr marL="457200" indent="-457200">
                  <a:buFont typeface="Arial" panose="020B0604020202020204" pitchFamily="34" charset="0"/>
                  <a:buChar char="•"/>
                </a:pPr>
                <a:r>
                  <a:rPr lang="en-US" sz="3200" dirty="0"/>
                  <a:t>Subset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oMath>
                </a14:m>
                <a:r>
                  <a:rPr lang="en-US" sz="3200" dirty="0"/>
                  <a:t> of representative rows of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solidFill>
                      <a:srgbClr val="C00000"/>
                    </a:solidFill>
                  </a:rPr>
                  <a:t> </a:t>
                </a:r>
                <a:r>
                  <a:rPr lang="en-US" sz="3200" dirty="0"/>
                  <a:t>for a given task with “score” function </a:t>
                </a:r>
                <a14:m>
                  <m:oMath xmlns:m="http://schemas.openxmlformats.org/officeDocument/2006/math">
                    <m:r>
                      <a:rPr lang="en-US" sz="3200" b="0" i="1" smtClean="0">
                        <a:solidFill>
                          <a:srgbClr val="C00000"/>
                        </a:solidFill>
                        <a:latin typeface="Cambria Math" panose="02040503050406030204" pitchFamily="18" charset="0"/>
                      </a:rPr>
                      <m:t>𝑓</m:t>
                    </m:r>
                  </m:oMath>
                </a14:m>
                <a:endParaRPr lang="en-US" sz="3200" dirty="0">
                  <a:solidFill>
                    <a:srgbClr val="C00000"/>
                  </a:solidFill>
                </a:endParaRP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681319" y="1785331"/>
                <a:ext cx="3774140" cy="3539430"/>
              </a:xfrm>
              <a:prstGeom prst="rect">
                <a:avLst/>
              </a:prstGeom>
              <a:blipFill>
                <a:blip r:embed="rId2"/>
                <a:stretch>
                  <a:fillRect l="-3716" t="-2069" b="-3793"/>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B7CB3874-B073-BA50-2AA5-5D0CF7779D33}"/>
              </a:ext>
            </a:extLst>
          </p:cNvPr>
          <p:cNvSpPr/>
          <p:nvPr/>
        </p:nvSpPr>
        <p:spPr>
          <a:xfrm>
            <a:off x="5650213" y="647874"/>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866ECAB-96C2-B65F-7C22-FFEF5B57AD1A}"/>
                  </a:ext>
                </a:extLst>
              </p:cNvPr>
              <p:cNvSpPr/>
              <p:nvPr/>
            </p:nvSpPr>
            <p:spPr>
              <a:xfrm>
                <a:off x="7849700" y="1881374"/>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9866ECAB-96C2-B65F-7C22-FFEF5B57AD1A}"/>
                  </a:ext>
                </a:extLst>
              </p:cNvPr>
              <p:cNvSpPr>
                <a:spLocks noRot="1" noChangeAspect="1" noMove="1" noResize="1" noEditPoints="1" noAdjustHandles="1" noChangeArrowheads="1" noChangeShapeType="1" noTextEdit="1"/>
              </p:cNvSpPr>
              <p:nvPr/>
            </p:nvSpPr>
            <p:spPr>
              <a:xfrm>
                <a:off x="7849700" y="1881374"/>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DBDFE5C-10EC-00AA-E35D-271F8C7A19E8}"/>
                  </a:ext>
                </a:extLst>
              </p:cNvPr>
              <p:cNvSpPr/>
              <p:nvPr/>
            </p:nvSpPr>
            <p:spPr>
              <a:xfrm>
                <a:off x="5083449" y="1881374"/>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DBDFE5C-10EC-00AA-E35D-271F8C7A19E8}"/>
                  </a:ext>
                </a:extLst>
              </p:cNvPr>
              <p:cNvSpPr>
                <a:spLocks noRot="1" noChangeAspect="1" noMove="1" noResize="1" noEditPoints="1" noAdjustHandles="1" noChangeArrowheads="1" noChangeShapeType="1" noTextEdit="1"/>
              </p:cNvSpPr>
              <p:nvPr/>
            </p:nvSpPr>
            <p:spPr>
              <a:xfrm>
                <a:off x="5083449" y="1881374"/>
                <a:ext cx="52027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20DCA0C-9659-34B9-F2B0-607A5B54BDBF}"/>
                  </a:ext>
                </a:extLst>
              </p:cNvPr>
              <p:cNvSpPr/>
              <p:nvPr/>
            </p:nvSpPr>
            <p:spPr>
              <a:xfrm>
                <a:off x="6487061" y="6297191"/>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1" name="Rectangle 20">
                <a:extLst>
                  <a:ext uri="{FF2B5EF4-FFF2-40B4-BE49-F238E27FC236}">
                    <a16:creationId xmlns:a16="http://schemas.microsoft.com/office/drawing/2014/main" id="{620DCA0C-9659-34B9-F2B0-607A5B54BDBF}"/>
                  </a:ext>
                </a:extLst>
              </p:cNvPr>
              <p:cNvSpPr>
                <a:spLocks noRot="1" noChangeAspect="1" noMove="1" noResize="1" noEditPoints="1" noAdjustHandles="1" noChangeArrowheads="1" noChangeShapeType="1" noTextEdit="1"/>
              </p:cNvSpPr>
              <p:nvPr/>
            </p:nvSpPr>
            <p:spPr>
              <a:xfrm>
                <a:off x="6487061" y="6297191"/>
                <a:ext cx="394210" cy="584775"/>
              </a:xfrm>
              <a:prstGeom prst="rect">
                <a:avLst/>
              </a:prstGeom>
              <a:blipFill>
                <a:blip r:embed="rId5"/>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1F17CD86-9219-314C-5606-68964F4C48D7}"/>
              </a:ext>
            </a:extLst>
          </p:cNvPr>
          <p:cNvSpPr/>
          <p:nvPr/>
        </p:nvSpPr>
        <p:spPr>
          <a:xfrm>
            <a:off x="9285893" y="2195533"/>
            <a:ext cx="2067907" cy="2617694"/>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5E2EE30-16DA-E3AE-E4CE-BEBE24FFABB1}"/>
                  </a:ext>
                </a:extLst>
              </p:cNvPr>
              <p:cNvSpPr/>
              <p:nvPr/>
            </p:nvSpPr>
            <p:spPr>
              <a:xfrm>
                <a:off x="11420276" y="3203849"/>
                <a:ext cx="64312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oMath>
                  </m:oMathPara>
                </a14:m>
                <a:endParaRPr lang="en-US" dirty="0">
                  <a:solidFill>
                    <a:srgbClr val="C00000"/>
                  </a:solidFill>
                </a:endParaRPr>
              </a:p>
            </p:txBody>
          </p:sp>
        </mc:Choice>
        <mc:Fallback xmlns="">
          <p:sp>
            <p:nvSpPr>
              <p:cNvPr id="34" name="Rectangle 33">
                <a:extLst>
                  <a:ext uri="{FF2B5EF4-FFF2-40B4-BE49-F238E27FC236}">
                    <a16:creationId xmlns:a16="http://schemas.microsoft.com/office/drawing/2014/main" id="{25E2EE30-16DA-E3AE-E4CE-BEBE24FFABB1}"/>
                  </a:ext>
                </a:extLst>
              </p:cNvPr>
              <p:cNvSpPr>
                <a:spLocks noRot="1" noChangeAspect="1" noMove="1" noResize="1" noEditPoints="1" noAdjustHandles="1" noChangeArrowheads="1" noChangeShapeType="1" noTextEdit="1"/>
              </p:cNvSpPr>
              <p:nvPr/>
            </p:nvSpPr>
            <p:spPr>
              <a:xfrm>
                <a:off x="11420276" y="3203849"/>
                <a:ext cx="64312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3D22C34-520C-42D8-E15A-F380BFB1D3A2}"/>
                  </a:ext>
                </a:extLst>
              </p:cNvPr>
              <p:cNvSpPr/>
              <p:nvPr/>
            </p:nvSpPr>
            <p:spPr>
              <a:xfrm>
                <a:off x="10122741" y="4986920"/>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35" name="Rectangle 34">
                <a:extLst>
                  <a:ext uri="{FF2B5EF4-FFF2-40B4-BE49-F238E27FC236}">
                    <a16:creationId xmlns:a16="http://schemas.microsoft.com/office/drawing/2014/main" id="{33D22C34-520C-42D8-E15A-F380BFB1D3A2}"/>
                  </a:ext>
                </a:extLst>
              </p:cNvPr>
              <p:cNvSpPr>
                <a:spLocks noRot="1" noChangeAspect="1" noMove="1" noResize="1" noEditPoints="1" noAdjustHandles="1" noChangeArrowheads="1" noChangeShapeType="1" noTextEdit="1"/>
              </p:cNvSpPr>
              <p:nvPr/>
            </p:nvSpPr>
            <p:spPr>
              <a:xfrm>
                <a:off x="10122741" y="4986920"/>
                <a:ext cx="394210"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6491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Lots of different constructions with various tradeoffs</a:t>
            </a:r>
          </a:p>
          <a:p>
            <a:pPr marL="914400" lvl="1" indent="-457200">
              <a:buFont typeface="Arial" panose="020B0604020202020204" pitchFamily="34" charset="0"/>
              <a:buChar char="•"/>
            </a:pPr>
            <a:r>
              <a:rPr lang="en-US" sz="3200" dirty="0"/>
              <a:t>Size vs. accuracy</a:t>
            </a:r>
          </a:p>
          <a:p>
            <a:pPr marL="914400" lvl="1" indent="-457200">
              <a:buFont typeface="Arial" panose="020B0604020202020204" pitchFamily="34" charset="0"/>
              <a:buChar char="•"/>
            </a:pPr>
            <a:r>
              <a:rPr lang="en-US" sz="3200" dirty="0"/>
              <a:t>Size vs. computation time</a:t>
            </a:r>
          </a:p>
          <a:p>
            <a:pPr marL="914400" lvl="1" indent="-457200">
              <a:buFont typeface="Arial" panose="020B0604020202020204" pitchFamily="34" charset="0"/>
              <a:buChar char="•"/>
            </a:pPr>
            <a:r>
              <a:rPr lang="en-US" sz="3200" dirty="0"/>
              <a:t>Size vs. interpretability</a:t>
            </a:r>
          </a:p>
          <a:p>
            <a:pPr marL="914400" lvl="1" indent="-457200">
              <a:buFont typeface="Arial" panose="020B0604020202020204" pitchFamily="34" charset="0"/>
              <a:buChar char="•"/>
            </a:pPr>
            <a:r>
              <a:rPr lang="en-US" sz="3200" dirty="0"/>
              <a:t>Average-case vs. worst-case performance</a:t>
            </a:r>
          </a:p>
        </p:txBody>
      </p:sp>
    </p:spTree>
    <p:extLst>
      <p:ext uri="{BB962C8B-B14F-4D97-AF65-F5344CB8AC3E}">
        <p14:creationId xmlns:p14="http://schemas.microsoft.com/office/powerpoint/2010/main" val="2212361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Coreset Constructions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5016758"/>
          </a:xfrm>
          <a:prstGeom prst="rect">
            <a:avLst/>
          </a:prstGeom>
        </p:spPr>
        <p:txBody>
          <a:bodyPr wrap="square">
            <a:spAutoFit/>
          </a:bodyPr>
          <a:lstStyle/>
          <a:p>
            <a:pPr marL="457200" indent="-457200">
              <a:buFont typeface="Arial" panose="020B0604020202020204" pitchFamily="34" charset="0"/>
              <a:buChar char="•"/>
            </a:pPr>
            <a:r>
              <a:rPr lang="en-US" sz="3200" dirty="0"/>
              <a:t>Coresets for data-independent neural pruning </a:t>
            </a:r>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a:p>
            <a:pPr marL="457200" indent="-457200">
              <a:buFont typeface="Arial" panose="020B0604020202020204" pitchFamily="34" charset="0"/>
              <a:buChar char="•"/>
            </a:pPr>
            <a:r>
              <a:rPr lang="en-US" sz="3200" dirty="0"/>
              <a:t>Coresets for projective clustering </a:t>
            </a:r>
            <a:r>
              <a:rPr lang="en-US" sz="3200" dirty="0">
                <a:solidFill>
                  <a:srgbClr val="7030A0"/>
                </a:solidFill>
              </a:rPr>
              <a:t>[TW</a:t>
            </a:r>
            <a:r>
              <a:rPr lang="en-US" sz="3200" dirty="0">
                <a:solidFill>
                  <a:srgbClr val="FF0000"/>
                </a:solidFill>
              </a:rPr>
              <a:t>Z</a:t>
            </a:r>
            <a:r>
              <a:rPr lang="en-US" sz="3200" dirty="0">
                <a:solidFill>
                  <a:srgbClr val="7030A0"/>
                </a:solidFill>
              </a:rPr>
              <a:t>BF22]</a:t>
            </a:r>
            <a:endParaRPr lang="en-US" sz="3200" dirty="0"/>
          </a:p>
          <a:p>
            <a:pPr marL="457200" indent="-457200">
              <a:buFont typeface="Arial" panose="020B0604020202020204" pitchFamily="34" charset="0"/>
              <a:buChar char="•"/>
            </a:pPr>
            <a:r>
              <a:rPr lang="en-US" sz="3200" dirty="0"/>
              <a:t>Coresets for regression on structured matrices </a:t>
            </a:r>
            <a:r>
              <a:rPr lang="en-US" sz="3200" dirty="0">
                <a:solidFill>
                  <a:srgbClr val="7030A0"/>
                </a:solidFill>
              </a:rPr>
              <a:t>[MMMW</a:t>
            </a:r>
            <a:r>
              <a:rPr lang="en-US" sz="3200" dirty="0">
                <a:solidFill>
                  <a:srgbClr val="FF0000"/>
                </a:solidFill>
              </a:rPr>
              <a:t>Z</a:t>
            </a:r>
            <a:r>
              <a:rPr lang="en-US" sz="3200" dirty="0">
                <a:solidFill>
                  <a:srgbClr val="7030A0"/>
                </a:solidFill>
              </a:rPr>
              <a:t>F22]</a:t>
            </a:r>
            <a:r>
              <a:rPr lang="en-US" sz="3200" dirty="0"/>
              <a:t> </a:t>
            </a:r>
          </a:p>
          <a:p>
            <a:pPr marL="457200" indent="-457200">
              <a:buFont typeface="Arial" panose="020B0604020202020204" pitchFamily="34" charset="0"/>
              <a:buChar char="•"/>
            </a:pPr>
            <a:r>
              <a:rPr lang="en-US" sz="3200" dirty="0"/>
              <a:t>Online coresets for linear algebra </a:t>
            </a:r>
            <a:r>
              <a:rPr lang="en-US" sz="3200" dirty="0">
                <a:solidFill>
                  <a:srgbClr val="7030A0"/>
                </a:solidFill>
              </a:rPr>
              <a:t>[BDMMUW</a:t>
            </a:r>
            <a:r>
              <a:rPr lang="en-US" sz="3200" dirty="0">
                <a:solidFill>
                  <a:srgbClr val="FF0000"/>
                </a:solidFill>
              </a:rPr>
              <a:t>Z</a:t>
            </a:r>
            <a:r>
              <a:rPr lang="en-US" sz="3200" dirty="0">
                <a:solidFill>
                  <a:srgbClr val="7030A0"/>
                </a:solidFill>
              </a:rPr>
              <a:t>20]</a:t>
            </a:r>
            <a:r>
              <a:rPr lang="en-US" sz="3200" dirty="0"/>
              <a:t> </a:t>
            </a:r>
          </a:p>
          <a:p>
            <a:pPr marL="457200" indent="-457200">
              <a:buFont typeface="Arial" panose="020B0604020202020204" pitchFamily="34" charset="0"/>
              <a:buChar char="•"/>
            </a:pPr>
            <a:r>
              <a:rPr lang="en-US" sz="3200" dirty="0"/>
              <a:t>General coreset construction framework through sensitivity sampling </a:t>
            </a:r>
            <a:r>
              <a:rPr lang="en-US" sz="3200" dirty="0">
                <a:solidFill>
                  <a:srgbClr val="7030A0"/>
                </a:solidFill>
              </a:rPr>
              <a:t>[BFLS</a:t>
            </a:r>
            <a:r>
              <a:rPr lang="en-US" sz="3200" dirty="0">
                <a:solidFill>
                  <a:srgbClr val="FF0000"/>
                </a:solidFill>
              </a:rPr>
              <a:t>Z</a:t>
            </a:r>
            <a:r>
              <a:rPr lang="en-US" sz="3200" dirty="0">
                <a:solidFill>
                  <a:srgbClr val="7030A0"/>
                </a:solidFill>
              </a:rPr>
              <a:t>21]</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79211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35A20C-1E90-B0D0-B935-18A0DE8A2861}"/>
              </a:ext>
            </a:extLst>
          </p:cNvPr>
          <p:cNvSpPr txBox="1"/>
          <p:nvPr/>
        </p:nvSpPr>
        <p:spPr>
          <a:xfrm>
            <a:off x="9994743" y="2549109"/>
            <a:ext cx="2197257" cy="584775"/>
          </a:xfrm>
          <a:prstGeom prst="rect">
            <a:avLst/>
          </a:prstGeom>
          <a:noFill/>
        </p:spPr>
        <p:txBody>
          <a:bodyPr wrap="square">
            <a:spAutoFit/>
          </a:bodyPr>
          <a:lstStyle/>
          <a:p>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p:txBody>
      </p:sp>
      <p:pic>
        <p:nvPicPr>
          <p:cNvPr id="3" name="Picture 2">
            <a:extLst>
              <a:ext uri="{FF2B5EF4-FFF2-40B4-BE49-F238E27FC236}">
                <a16:creationId xmlns:a16="http://schemas.microsoft.com/office/drawing/2014/main" id="{E9896599-744C-ED62-A924-DB6F524432C7}"/>
              </a:ext>
            </a:extLst>
          </p:cNvPr>
          <p:cNvPicPr>
            <a:picLocks noChangeAspect="1"/>
          </p:cNvPicPr>
          <p:nvPr/>
        </p:nvPicPr>
        <p:blipFill>
          <a:blip r:embed="rId3"/>
          <a:stretch>
            <a:fillRect/>
          </a:stretch>
        </p:blipFill>
        <p:spPr>
          <a:xfrm>
            <a:off x="783603" y="94805"/>
            <a:ext cx="9142822" cy="6668389"/>
          </a:xfrm>
          <a:prstGeom prst="rect">
            <a:avLst/>
          </a:prstGeom>
        </p:spPr>
      </p:pic>
    </p:spTree>
    <p:extLst>
      <p:ext uri="{BB962C8B-B14F-4D97-AF65-F5344CB8AC3E}">
        <p14:creationId xmlns:p14="http://schemas.microsoft.com/office/powerpoint/2010/main" val="4193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solidFill>
                  <a:srgbClr val="C00000"/>
                </a:solidFill>
              </a:rPr>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122340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694775-D4F7-4290-7B3D-85E86CFF7993}"/>
              </a:ext>
            </a:extLst>
          </p:cNvPr>
          <p:cNvPicPr>
            <a:picLocks noChangeAspect="1"/>
          </p:cNvPicPr>
          <p:nvPr/>
        </p:nvPicPr>
        <p:blipFill>
          <a:blip r:embed="rId2"/>
          <a:stretch>
            <a:fillRect/>
          </a:stretch>
        </p:blipFill>
        <p:spPr>
          <a:xfrm>
            <a:off x="1791092" y="357628"/>
            <a:ext cx="8999063" cy="6142743"/>
          </a:xfrm>
          <a:prstGeom prst="rect">
            <a:avLst/>
          </a:prstGeom>
        </p:spPr>
      </p:pic>
    </p:spTree>
    <p:extLst>
      <p:ext uri="{BB962C8B-B14F-4D97-AF65-F5344CB8AC3E}">
        <p14:creationId xmlns:p14="http://schemas.microsoft.com/office/powerpoint/2010/main" val="863749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7CEC08-BBC7-C208-7FCF-6CD56FD303DF}"/>
              </a:ext>
            </a:extLst>
          </p:cNvPr>
          <p:cNvPicPr>
            <a:picLocks noChangeAspect="1"/>
          </p:cNvPicPr>
          <p:nvPr/>
        </p:nvPicPr>
        <p:blipFill>
          <a:blip r:embed="rId2"/>
          <a:stretch>
            <a:fillRect/>
          </a:stretch>
        </p:blipFill>
        <p:spPr>
          <a:xfrm>
            <a:off x="0" y="1668"/>
            <a:ext cx="12192000" cy="6854664"/>
          </a:xfrm>
          <a:prstGeom prst="rect">
            <a:avLst/>
          </a:prstGeom>
        </p:spPr>
      </p:pic>
      <p:sp>
        <p:nvSpPr>
          <p:cNvPr id="6" name="Rectangle 5">
            <a:extLst>
              <a:ext uri="{FF2B5EF4-FFF2-40B4-BE49-F238E27FC236}">
                <a16:creationId xmlns:a16="http://schemas.microsoft.com/office/drawing/2014/main" id="{17483179-7E45-1BF7-7408-C81A25AD55FB}"/>
              </a:ext>
            </a:extLst>
          </p:cNvPr>
          <p:cNvSpPr/>
          <p:nvPr/>
        </p:nvSpPr>
        <p:spPr>
          <a:xfrm>
            <a:off x="282804" y="6221691"/>
            <a:ext cx="7522590" cy="63464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852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3CB19-9FD2-0577-7FA3-8608754B5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305739" cy="6858001"/>
          </a:xfrm>
          <a:prstGeom prst="rect">
            <a:avLst/>
          </a:prstGeom>
        </p:spPr>
      </p:pic>
    </p:spTree>
    <p:extLst>
      <p:ext uri="{BB962C8B-B14F-4D97-AF65-F5344CB8AC3E}">
        <p14:creationId xmlns:p14="http://schemas.microsoft.com/office/powerpoint/2010/main" val="1523178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03CF9F-CEB9-C573-CEFF-55CFE99B807D}"/>
              </a:ext>
            </a:extLst>
          </p:cNvPr>
          <p:cNvPicPr>
            <a:picLocks noChangeAspect="1"/>
          </p:cNvPicPr>
          <p:nvPr/>
        </p:nvPicPr>
        <p:blipFill>
          <a:blip r:embed="rId3"/>
          <a:stretch>
            <a:fillRect/>
          </a:stretch>
        </p:blipFill>
        <p:spPr>
          <a:xfrm>
            <a:off x="330085" y="2938804"/>
            <a:ext cx="11531829" cy="3919196"/>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2753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NP-hard to even approximate within a factor of 1.07 </a:t>
                </a:r>
                <a:r>
                  <a:rPr lang="en-US" sz="2800" dirty="0">
                    <a:solidFill>
                      <a:srgbClr val="7030A0"/>
                    </a:solidFill>
                  </a:rPr>
                  <a:t>[CC20, LSW17]</a:t>
                </a:r>
                <a:r>
                  <a:rPr lang="en-US" sz="2800" dirty="0"/>
                  <a:t> </a:t>
                </a:r>
              </a:p>
              <a:p>
                <a:pPr>
                  <a:buClr>
                    <a:schemeClr val="tx1"/>
                  </a:buClr>
                </a:pPr>
                <a:r>
                  <a:rPr lang="en-US" dirty="0">
                    <a:solidFill>
                      <a:srgbClr val="00B050"/>
                    </a:solidFill>
                  </a:rPr>
                  <a:t>Beyond worst case</a:t>
                </a:r>
                <a:r>
                  <a:rPr lang="en-US" dirty="0"/>
                  <a:t>: Clustering on similar inputs or inputs with auxiliary information</a:t>
                </a:r>
              </a:p>
              <a:p>
                <a:pPr>
                  <a:buClr>
                    <a:schemeClr val="tx1"/>
                  </a:buClr>
                </a:pPr>
                <a:r>
                  <a:rPr lang="en-US" dirty="0"/>
                  <a:t>ML can guide the clustering!</a:t>
                </a:r>
                <a:endParaRPr lang="en-US" sz="2800" dirty="0"/>
              </a:p>
              <a:p>
                <a:pPr>
                  <a:buClr>
                    <a:schemeClr val="tx1"/>
                  </a:buClr>
                </a:pPr>
                <a:r>
                  <a:rPr lang="en-US" dirty="0">
                    <a:solidFill>
                      <a:srgbClr val="00B050"/>
                    </a:solidFill>
                  </a:rPr>
                  <a:t>Our main message</a:t>
                </a:r>
                <a:r>
                  <a:rPr lang="en-US" dirty="0"/>
                  <a:t>: We can avoid worst case with advice!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400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C058AE-50F3-2444-0C4E-F9024F039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303" y="2214934"/>
            <a:ext cx="2283741" cy="3643722"/>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Predictor</a:t>
            </a:r>
          </a:p>
        </p:txBody>
      </p:sp>
      <mc:AlternateContent xmlns:mc="http://schemas.openxmlformats.org/markup-compatibility/2006" xmlns:a14="http://schemas.microsoft.com/office/drawing/2010/main">
        <mc:Choice Requires="a14">
          <p:sp>
            <p:nvSpPr>
              <p:cNvPr id="7" name="Speech Bubble: Oval 6">
                <a:extLst>
                  <a:ext uri="{FF2B5EF4-FFF2-40B4-BE49-F238E27FC236}">
                    <a16:creationId xmlns:a16="http://schemas.microsoft.com/office/drawing/2014/main" id="{AADD9469-E885-3591-E592-4669E7659572}"/>
                  </a:ext>
                </a:extLst>
              </p:cNvPr>
              <p:cNvSpPr/>
              <p:nvPr/>
            </p:nvSpPr>
            <p:spPr>
              <a:xfrm>
                <a:off x="2907944" y="256705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a:t>
                </a:r>
              </a:p>
            </p:txBody>
          </p:sp>
        </mc:Choice>
        <mc:Fallback xmlns="">
          <p:sp>
            <p:nvSpPr>
              <p:cNvPr id="7" name="Speech Bubble: Oval 6">
                <a:extLst>
                  <a:ext uri="{FF2B5EF4-FFF2-40B4-BE49-F238E27FC236}">
                    <a16:creationId xmlns:a16="http://schemas.microsoft.com/office/drawing/2014/main" id="{AADD9469-E885-3591-E592-4669E7659572}"/>
                  </a:ext>
                </a:extLst>
              </p:cNvPr>
              <p:cNvSpPr>
                <a:spLocks noRot="1" noChangeAspect="1" noMove="1" noResize="1" noEditPoints="1" noAdjustHandles="1" noChangeArrowheads="1" noChangeShapeType="1" noTextEdit="1"/>
              </p:cNvSpPr>
              <p:nvPr/>
            </p:nvSpPr>
            <p:spPr>
              <a:xfrm>
                <a:off x="2907944" y="2567051"/>
                <a:ext cx="2392759" cy="1325562"/>
              </a:xfrm>
              <a:prstGeom prst="wedgeEllipseCallou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peech Bubble: Oval 7">
                <a:extLst>
                  <a:ext uri="{FF2B5EF4-FFF2-40B4-BE49-F238E27FC236}">
                    <a16:creationId xmlns:a16="http://schemas.microsoft.com/office/drawing/2014/main" id="{1B136D98-6B33-F103-8613-FDEA5D8277DC}"/>
                  </a:ext>
                </a:extLst>
              </p:cNvPr>
              <p:cNvSpPr/>
              <p:nvPr/>
            </p:nvSpPr>
            <p:spPr>
              <a:xfrm>
                <a:off x="2907944" y="425361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a:t>
                </a:r>
              </a:p>
            </p:txBody>
          </p:sp>
        </mc:Choice>
        <mc:Fallback xmlns="">
          <p:sp>
            <p:nvSpPr>
              <p:cNvPr id="8" name="Speech Bubble: Oval 7">
                <a:extLst>
                  <a:ext uri="{FF2B5EF4-FFF2-40B4-BE49-F238E27FC236}">
                    <a16:creationId xmlns:a16="http://schemas.microsoft.com/office/drawing/2014/main" id="{1B136D98-6B33-F103-8613-FDEA5D8277DC}"/>
                  </a:ext>
                </a:extLst>
              </p:cNvPr>
              <p:cNvSpPr>
                <a:spLocks noRot="1" noChangeAspect="1" noMove="1" noResize="1" noEditPoints="1" noAdjustHandles="1" noChangeArrowheads="1" noChangeShapeType="1" noTextEdit="1"/>
              </p:cNvSpPr>
              <p:nvPr/>
            </p:nvSpPr>
            <p:spPr>
              <a:xfrm>
                <a:off x="2907944" y="4253611"/>
                <a:ext cx="2392759" cy="1325562"/>
              </a:xfrm>
              <a:prstGeom prst="wedgeEllipseCallou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peech Bubble: Oval 8">
                <a:extLst>
                  <a:ext uri="{FF2B5EF4-FFF2-40B4-BE49-F238E27FC236}">
                    <a16:creationId xmlns:a16="http://schemas.microsoft.com/office/drawing/2014/main" id="{7FBA8D25-4579-0499-857C-401B13014A3B}"/>
                  </a:ext>
                </a:extLst>
              </p:cNvPr>
              <p:cNvSpPr/>
              <p:nvPr/>
            </p:nvSpPr>
            <p:spPr>
              <a:xfrm>
                <a:off x="5803544" y="256705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 belongs to cluster </a:t>
                </a:r>
                <a14:m>
                  <m:oMath xmlns:m="http://schemas.openxmlformats.org/officeDocument/2006/math">
                    <m:r>
                      <a:rPr lang="en-US" sz="2400" b="0" i="1" smtClean="0">
                        <a:solidFill>
                          <a:srgbClr val="C00000"/>
                        </a:solidFill>
                        <a:latin typeface="Cambria Math" panose="02040503050406030204" pitchFamily="18" charset="0"/>
                      </a:rPr>
                      <m:t>3</m:t>
                    </m:r>
                  </m:oMath>
                </a14:m>
                <a:endParaRPr lang="en-US" sz="2400" dirty="0">
                  <a:solidFill>
                    <a:schemeClr val="tx1"/>
                  </a:solidFill>
                </a:endParaRPr>
              </a:p>
            </p:txBody>
          </p:sp>
        </mc:Choice>
        <mc:Fallback xmlns="">
          <p:sp>
            <p:nvSpPr>
              <p:cNvPr id="9" name="Speech Bubble: Oval 8">
                <a:extLst>
                  <a:ext uri="{FF2B5EF4-FFF2-40B4-BE49-F238E27FC236}">
                    <a16:creationId xmlns:a16="http://schemas.microsoft.com/office/drawing/2014/main" id="{7FBA8D25-4579-0499-857C-401B13014A3B}"/>
                  </a:ext>
                </a:extLst>
              </p:cNvPr>
              <p:cNvSpPr>
                <a:spLocks noRot="1" noChangeAspect="1" noMove="1" noResize="1" noEditPoints="1" noAdjustHandles="1" noChangeArrowheads="1" noChangeShapeType="1" noTextEdit="1"/>
              </p:cNvSpPr>
              <p:nvPr/>
            </p:nvSpPr>
            <p:spPr>
              <a:xfrm>
                <a:off x="5803544" y="2567051"/>
                <a:ext cx="2392759" cy="1325562"/>
              </a:xfrm>
              <a:prstGeom prst="wedgeEllipseCallout">
                <a:avLst>
                  <a:gd name="adj1" fmla="val 36490"/>
                  <a:gd name="adj2" fmla="val 57135"/>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Oval 11">
                <a:extLst>
                  <a:ext uri="{FF2B5EF4-FFF2-40B4-BE49-F238E27FC236}">
                    <a16:creationId xmlns:a16="http://schemas.microsoft.com/office/drawing/2014/main" id="{229E54F8-BEAE-FB5A-5B7D-EFC5C31C21B0}"/>
                  </a:ext>
                </a:extLst>
              </p:cNvPr>
              <p:cNvSpPr/>
              <p:nvPr/>
            </p:nvSpPr>
            <p:spPr>
              <a:xfrm>
                <a:off x="5694919" y="425361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 belongs to cluster </a:t>
                </a:r>
                <a14:m>
                  <m:oMath xmlns:m="http://schemas.openxmlformats.org/officeDocument/2006/math">
                    <m:r>
                      <a:rPr lang="en-US" sz="2400" b="0" i="0" smtClean="0">
                        <a:solidFill>
                          <a:srgbClr val="C00000"/>
                        </a:solidFill>
                        <a:latin typeface="Cambria Math" panose="02040503050406030204" pitchFamily="18" charset="0"/>
                      </a:rPr>
                      <m:t>7</m:t>
                    </m:r>
                  </m:oMath>
                </a14:m>
                <a:endParaRPr lang="en-US" sz="2400" dirty="0">
                  <a:solidFill>
                    <a:schemeClr val="tx1"/>
                  </a:solidFill>
                </a:endParaRPr>
              </a:p>
            </p:txBody>
          </p:sp>
        </mc:Choice>
        <mc:Fallback xmlns="">
          <p:sp>
            <p:nvSpPr>
              <p:cNvPr id="12" name="Speech Bubble: Oval 11">
                <a:extLst>
                  <a:ext uri="{FF2B5EF4-FFF2-40B4-BE49-F238E27FC236}">
                    <a16:creationId xmlns:a16="http://schemas.microsoft.com/office/drawing/2014/main" id="{229E54F8-BEAE-FB5A-5B7D-EFC5C31C21B0}"/>
                  </a:ext>
                </a:extLst>
              </p:cNvPr>
              <p:cNvSpPr>
                <a:spLocks noRot="1" noChangeAspect="1" noMove="1" noResize="1" noEditPoints="1" noAdjustHandles="1" noChangeArrowheads="1" noChangeShapeType="1" noTextEdit="1"/>
              </p:cNvSpPr>
              <p:nvPr/>
            </p:nvSpPr>
            <p:spPr>
              <a:xfrm>
                <a:off x="5694919" y="4253611"/>
                <a:ext cx="2392759" cy="1325562"/>
              </a:xfrm>
              <a:prstGeom prst="wedgeEllipseCallout">
                <a:avLst>
                  <a:gd name="adj1" fmla="val 36490"/>
                  <a:gd name="adj2" fmla="val 57135"/>
                </a:avLst>
              </a:prstGeom>
              <a:blipFill>
                <a:blip r:embed="rId9"/>
                <a:stretch>
                  <a:fillRect/>
                </a:stretch>
              </a:blipFill>
              <a:ln w="38100">
                <a:solidFill>
                  <a:schemeClr val="tx1"/>
                </a:solid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F5FCAFA-3A29-F557-530F-12412B1B9F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451566" y="2756982"/>
            <a:ext cx="2204957" cy="2993258"/>
          </a:xfrm>
          <a:prstGeom prst="rect">
            <a:avLst/>
          </a:prstGeom>
        </p:spPr>
      </p:pic>
    </p:spTree>
    <p:extLst>
      <p:ext uri="{BB962C8B-B14F-4D97-AF65-F5344CB8AC3E}">
        <p14:creationId xmlns:p14="http://schemas.microsoft.com/office/powerpoint/2010/main" val="2625210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r>
                  <a:rPr lang="en-US" dirty="0">
                    <a:solidFill>
                      <a:srgbClr val="00B050"/>
                    </a:solidFill>
                  </a:rPr>
                  <a:t>Main result </a:t>
                </a:r>
                <a:r>
                  <a:rPr lang="en-US" dirty="0">
                    <a:solidFill>
                      <a:srgbClr val="7030A0"/>
                    </a:solidFill>
                  </a:rPr>
                  <a:t>[EFSW</a:t>
                </a:r>
                <a:r>
                  <a:rPr lang="en-US" dirty="0">
                    <a:solidFill>
                      <a:srgbClr val="FF0000"/>
                    </a:solidFill>
                  </a:rPr>
                  <a:t>Z</a:t>
                </a:r>
                <a:r>
                  <a:rPr lang="en-US" dirty="0">
                    <a:solidFill>
                      <a:srgbClr val="7030A0"/>
                    </a:solidFill>
                  </a:rPr>
                  <a:t>22]</a:t>
                </a:r>
                <a:r>
                  <a:rPr lang="en-US" dirty="0"/>
                  <a:t>: Algorithm that outputs a </a:t>
                </a:r>
                <a14:m>
                  <m:oMath xmlns:m="http://schemas.openxmlformats.org/officeDocument/2006/math">
                    <m:r>
                      <a:rPr lang="en-US"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𝛼</m:t>
                        </m:r>
                      </m:e>
                    </m:d>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 </m:t>
                    </m:r>
                  </m:oMath>
                </a14:m>
                <a:r>
                  <a:rPr lang="en-US" dirty="0"/>
                  <a:t>approximate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 in nearly linear time</a:t>
                </a:r>
              </a:p>
              <a:p>
                <a:pPr>
                  <a:buClr>
                    <a:schemeClr val="tx1"/>
                  </a:buClr>
                </a:pPr>
                <a:endParaRPr lang="en-US" dirty="0"/>
              </a:p>
              <a:p>
                <a:pPr>
                  <a:buClr>
                    <a:schemeClr val="tx1"/>
                  </a:buClr>
                </a:pPr>
                <a:endParaRPr lang="en-US" dirty="0"/>
              </a:p>
              <a:p>
                <a:pPr>
                  <a:buClr>
                    <a:schemeClr val="tx1"/>
                  </a:buClr>
                </a:pPr>
                <a:r>
                  <a:rPr lang="en-US" dirty="0"/>
                  <a:t>“Predictions can overcome complexity hardness barriers!”</a:t>
                </a:r>
              </a:p>
              <a:p>
                <a:pPr>
                  <a:buClr>
                    <a:schemeClr val="tx1"/>
                  </a:buClr>
                </a:pPr>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Theoretical Guarantee</a:t>
            </a:r>
          </a:p>
        </p:txBody>
      </p:sp>
    </p:spTree>
    <p:extLst>
      <p:ext uri="{BB962C8B-B14F-4D97-AF65-F5344CB8AC3E}">
        <p14:creationId xmlns:p14="http://schemas.microsoft.com/office/powerpoint/2010/main" val="2184186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9480AD-21A8-4AE4-2D36-F67D0833E590}"/>
              </a:ext>
            </a:extLst>
          </p:cNvPr>
          <p:cNvPicPr>
            <a:picLocks noChangeAspect="1"/>
          </p:cNvPicPr>
          <p:nvPr/>
        </p:nvPicPr>
        <p:blipFill>
          <a:blip r:embed="rId3"/>
          <a:stretch>
            <a:fillRect/>
          </a:stretch>
        </p:blipFill>
        <p:spPr>
          <a:xfrm>
            <a:off x="838200" y="2186546"/>
            <a:ext cx="10393052" cy="323905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Optimal cost </a:t>
                </a:r>
                <a14:m>
                  <m:oMath xmlns:m="http://schemas.openxmlformats.org/officeDocument/2006/math">
                    <m:r>
                      <a:rPr lang="en-US" b="0" i="1" smtClean="0">
                        <a:solidFill>
                          <a:srgbClr val="C00000"/>
                        </a:solidFill>
                        <a:latin typeface="Cambria Math" panose="02040503050406030204" pitchFamily="18" charset="0"/>
                      </a:rPr>
                      <m:t>≈0</m:t>
                    </m:r>
                  </m:oMath>
                </a14:m>
                <a:endParaRPr lang="en-US" dirty="0"/>
              </a:p>
              <a:p>
                <a:pPr>
                  <a:buClr>
                    <a:schemeClr val="tx1"/>
                  </a:buClr>
                </a:pPr>
                <a:r>
                  <a:rPr lang="en-US" dirty="0"/>
                  <a:t>Predictor with arbitrary small error has large cost!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2185850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pic>
        <p:nvPicPr>
          <p:cNvPr id="4" name="Picture 3">
            <a:extLst>
              <a:ext uri="{FF2B5EF4-FFF2-40B4-BE49-F238E27FC236}">
                <a16:creationId xmlns:a16="http://schemas.microsoft.com/office/drawing/2014/main" id="{35D3B075-58EC-32C9-F354-EA6D0E176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93736"/>
            <a:ext cx="4004723" cy="2464445"/>
          </a:xfrm>
          <a:prstGeom prst="rect">
            <a:avLst/>
          </a:prstGeom>
        </p:spPr>
      </p:pic>
      <p:pic>
        <p:nvPicPr>
          <p:cNvPr id="6" name="Picture 5">
            <a:extLst>
              <a:ext uri="{FF2B5EF4-FFF2-40B4-BE49-F238E27FC236}">
                <a16:creationId xmlns:a16="http://schemas.microsoft.com/office/drawing/2014/main" id="{53F06979-3F2D-34F6-1EFF-3E61945CB1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607" y="3585956"/>
            <a:ext cx="2304756" cy="235666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6"/>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2438680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04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Brace 1">
            <a:extLst>
              <a:ext uri="{FF2B5EF4-FFF2-40B4-BE49-F238E27FC236}">
                <a16:creationId xmlns:a16="http://schemas.microsoft.com/office/drawing/2014/main" id="{2CE8B982-C062-9513-B68B-FCB51965CBDC}"/>
              </a:ext>
            </a:extLst>
          </p:cNvPr>
          <p:cNvSpPr/>
          <p:nvPr/>
        </p:nvSpPr>
        <p:spPr>
          <a:xfrm rot="16200000">
            <a:off x="2529136" y="4693330"/>
            <a:ext cx="619422" cy="199591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1790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a:p>
            <a:pPr>
              <a:buClr>
                <a:schemeClr val="tx1"/>
              </a:buClr>
            </a:pPr>
            <a:r>
              <a:rPr lang="en-US" dirty="0"/>
              <a:t>We exploit the fact that cluster centers are means of points!</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3706543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a:p>
                <a:pPr>
                  <a:buClr>
                    <a:schemeClr val="tx1"/>
                  </a:buClr>
                </a:pPr>
                <a:r>
                  <a:rPr lang="en-US" dirty="0"/>
                  <a:t>We exploit the fact that cluster centers are means of points!</a:t>
                </a:r>
              </a:p>
              <a:p>
                <a:pPr>
                  <a:buClr>
                    <a:schemeClr val="tx1"/>
                  </a:buClr>
                </a:pPr>
                <a:endParaRPr lang="en-US" dirty="0"/>
              </a:p>
              <a:p>
                <a:pPr>
                  <a:buClr>
                    <a:schemeClr val="tx1"/>
                  </a:buClr>
                </a:pPr>
                <a:r>
                  <a:rPr lang="en-US" dirty="0"/>
                  <a:t>Introduces a new set of tools for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5541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D4B894-1742-06F8-403D-6C06D2144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141"/>
            <a:ext cx="12192000" cy="6345717"/>
          </a:xfrm>
          <a:prstGeom prst="rect">
            <a:avLst/>
          </a:prstGeom>
        </p:spPr>
      </p:pic>
    </p:spTree>
    <p:extLst>
      <p:ext uri="{BB962C8B-B14F-4D97-AF65-F5344CB8AC3E}">
        <p14:creationId xmlns:p14="http://schemas.microsoft.com/office/powerpoint/2010/main" val="1871941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Case Study</a:t>
            </a:r>
            <a:r>
              <a:rPr lang="en-US" dirty="0"/>
              <a:t>: Spectral clustering on graphs varying over time</a:t>
            </a:r>
          </a:p>
          <a:p>
            <a:pPr>
              <a:buClr>
                <a:schemeClr val="tx1"/>
              </a:buClr>
            </a:pPr>
            <a:endParaRPr lang="en-US" dirty="0"/>
          </a:p>
          <a:p>
            <a:pPr>
              <a:buClr>
                <a:schemeClr val="tx1"/>
              </a:buClr>
            </a:pPr>
            <a:endParaRPr lang="en-US" dirty="0"/>
          </a:p>
          <a:p>
            <a:pPr>
              <a:buClr>
                <a:schemeClr val="tx1"/>
              </a:buClr>
            </a:pPr>
            <a:r>
              <a:rPr lang="en-US" dirty="0">
                <a:solidFill>
                  <a:srgbClr val="00B050"/>
                </a:solidFill>
              </a:rPr>
              <a:t>Dataset</a:t>
            </a:r>
            <a:r>
              <a:rPr lang="en-US" dirty="0"/>
              <a:t>: Internet router graph varying over the course of a year</a:t>
            </a:r>
          </a:p>
          <a:p>
            <a:pPr>
              <a:buClr>
                <a:schemeClr val="tx1"/>
              </a:buClr>
            </a:pPr>
            <a:endParaRPr lang="en-US" dirty="0"/>
          </a:p>
          <a:p>
            <a:pPr>
              <a:buClr>
                <a:schemeClr val="tx1"/>
              </a:buClr>
            </a:pPr>
            <a:endParaRPr lang="en-US" dirty="0"/>
          </a:p>
          <a:p>
            <a:pPr>
              <a:buClr>
                <a:schemeClr val="tx1"/>
              </a:buClr>
            </a:pPr>
            <a:r>
              <a:rPr lang="en-US" dirty="0">
                <a:solidFill>
                  <a:srgbClr val="00B050"/>
                </a:solidFill>
              </a:rPr>
              <a:t>Methodology</a:t>
            </a:r>
            <a:r>
              <a:rPr lang="en-US" dirty="0"/>
              <a:t>: Compare to standard benchmarks while using various natural predictors, i.e., noisily perturb true labels and compare to baselines as function of error</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Experimental Results</a:t>
            </a:r>
          </a:p>
        </p:txBody>
      </p:sp>
    </p:spTree>
    <p:extLst>
      <p:ext uri="{BB962C8B-B14F-4D97-AF65-F5344CB8AC3E}">
        <p14:creationId xmlns:p14="http://schemas.microsoft.com/office/powerpoint/2010/main" val="4252677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EA1C79-0A72-7AC4-9C28-2844E9A688CE}"/>
              </a:ext>
            </a:extLst>
          </p:cNvPr>
          <p:cNvPicPr>
            <a:picLocks noChangeAspect="1"/>
          </p:cNvPicPr>
          <p:nvPr/>
        </p:nvPicPr>
        <p:blipFill>
          <a:blip r:embed="rId2"/>
          <a:stretch>
            <a:fillRect/>
          </a:stretch>
        </p:blipFill>
        <p:spPr>
          <a:xfrm>
            <a:off x="2228224" y="94268"/>
            <a:ext cx="7386843" cy="558668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B4C-BAAC-1E5D-0880-7348F3534A3C}"/>
                  </a:ext>
                </a:extLst>
              </p:cNvPr>
              <p:cNvSpPr txBox="1"/>
              <p:nvPr/>
            </p:nvSpPr>
            <p:spPr>
              <a:xfrm>
                <a:off x="224266" y="5680956"/>
                <a:ext cx="11743467" cy="954107"/>
              </a:xfrm>
              <a:prstGeom prst="rect">
                <a:avLst/>
              </a:prstGeom>
              <a:noFill/>
            </p:spPr>
            <p:txBody>
              <a:bodyPr wrap="square">
                <a:spAutoFit/>
              </a:bodyPr>
              <a:lstStyle/>
              <a:p>
                <a:r>
                  <a:rPr lang="en-US" sz="2800" dirty="0">
                    <a:solidFill>
                      <a:srgbClr val="00B050"/>
                    </a:solidFill>
                  </a:rPr>
                  <a:t>Conclusion</a:t>
                </a:r>
                <a:r>
                  <a:rPr lang="en-US" sz="2800" dirty="0"/>
                  <a:t>: Our algorithm (using predictor) outperforms benchmarks such as </a:t>
                </a:r>
                <a14:m>
                  <m:oMath xmlns:m="http://schemas.openxmlformats.org/officeDocument/2006/math">
                    <m:r>
                      <a:rPr lang="en-US" sz="2800" b="0" i="1" smtClean="0">
                        <a:solidFill>
                          <a:srgbClr val="C00000"/>
                        </a:solidFill>
                        <a:latin typeface="Cambria Math" panose="02040503050406030204" pitchFamily="18" charset="0"/>
                      </a:rPr>
                      <m:t>𝑘</m:t>
                    </m:r>
                  </m:oMath>
                </a14:m>
                <a:r>
                  <a:rPr lang="en-US" sz="2800" dirty="0"/>
                  <a:t>-means ++ for low error while staying competitive with high corruptions</a:t>
                </a:r>
              </a:p>
            </p:txBody>
          </p:sp>
        </mc:Choice>
        <mc:Fallback xmlns="">
          <p:sp>
            <p:nvSpPr>
              <p:cNvPr id="5" name="TextBox 4">
                <a:extLst>
                  <a:ext uri="{FF2B5EF4-FFF2-40B4-BE49-F238E27FC236}">
                    <a16:creationId xmlns:a16="http://schemas.microsoft.com/office/drawing/2014/main" id="{829C3B4C-BAAC-1E5D-0880-7348F3534A3C}"/>
                  </a:ext>
                </a:extLst>
              </p:cNvPr>
              <p:cNvSpPr txBox="1">
                <a:spLocks noRot="1" noChangeAspect="1" noMove="1" noResize="1" noEditPoints="1" noAdjustHandles="1" noChangeArrowheads="1" noChangeShapeType="1" noTextEdit="1"/>
              </p:cNvSpPr>
              <p:nvPr/>
            </p:nvSpPr>
            <p:spPr>
              <a:xfrm>
                <a:off x="224266" y="5680956"/>
                <a:ext cx="11743467" cy="954107"/>
              </a:xfrm>
              <a:prstGeom prst="rect">
                <a:avLst/>
              </a:prstGeom>
              <a:blipFill>
                <a:blip r:embed="rId3"/>
                <a:stretch>
                  <a:fillRect l="-1090" t="-6410" r="-779" b="-17949"/>
                </a:stretch>
              </a:blipFill>
            </p:spPr>
            <p:txBody>
              <a:bodyPr/>
              <a:lstStyle/>
              <a:p>
                <a:r>
                  <a:rPr lang="en-US">
                    <a:noFill/>
                  </a:rPr>
                  <a:t> </a:t>
                </a:r>
              </a:p>
            </p:txBody>
          </p:sp>
        </mc:Fallback>
      </mc:AlternateContent>
    </p:spTree>
    <p:extLst>
      <p:ext uri="{BB962C8B-B14F-4D97-AF65-F5344CB8AC3E}">
        <p14:creationId xmlns:p14="http://schemas.microsoft.com/office/powerpoint/2010/main" val="177138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r>
              <a:rPr lang="en-US" dirty="0"/>
              <a:t>Learning-Augmented k-means Clustering </a:t>
            </a:r>
            <a:r>
              <a:rPr lang="en-US" dirty="0">
                <a:solidFill>
                  <a:srgbClr val="7030A0"/>
                </a:solidFill>
              </a:rPr>
              <a:t>(ICLR 2022)</a:t>
            </a:r>
          </a:p>
          <a:p>
            <a:r>
              <a:rPr lang="en-US" dirty="0"/>
              <a:t>Fast Regression for Structured Inputs </a:t>
            </a:r>
            <a:r>
              <a:rPr lang="en-US" dirty="0">
                <a:solidFill>
                  <a:srgbClr val="7030A0"/>
                </a:solidFill>
              </a:rPr>
              <a:t>(ICLR 2022)</a:t>
            </a:r>
          </a:p>
          <a:p>
            <a:r>
              <a:rPr lang="en-US" dirty="0"/>
              <a:t>New Coresets for Projective Clustering and Applications </a:t>
            </a:r>
            <a:r>
              <a:rPr lang="en-US" dirty="0">
                <a:solidFill>
                  <a:srgbClr val="7030A0"/>
                </a:solidFill>
              </a:rPr>
              <a:t>(AISTATS 2022)</a:t>
            </a:r>
          </a:p>
          <a:p>
            <a:r>
              <a:rPr lang="en-US" dirty="0"/>
              <a:t>Dimensionality Reduction for Wasserstein Barycenter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Learning a Latent Simplex in Input Sparsity Time </a:t>
            </a:r>
            <a:r>
              <a:rPr lang="en-US" dirty="0">
                <a:solidFill>
                  <a:srgbClr val="7030A0"/>
                </a:solidFill>
              </a:rPr>
              <a:t>(ICLR 2021) </a:t>
            </a:r>
          </a:p>
          <a:p>
            <a:r>
              <a:rPr lang="en-US" dirty="0"/>
              <a:t>Near Optimal Linear Algebra in the Online and Sliding Window Models </a:t>
            </a:r>
            <a:r>
              <a:rPr lang="en-US" dirty="0">
                <a:solidFill>
                  <a:srgbClr val="7030A0"/>
                </a:solidFill>
              </a:rPr>
              <a:t>(FOCS 2020)</a:t>
            </a:r>
          </a:p>
          <a:p>
            <a:r>
              <a:rPr lang="en-US" dirty="0"/>
              <a:t>Data-Independent Neural Pruning via Coresets </a:t>
            </a:r>
            <a:r>
              <a:rPr lang="en-US" dirty="0">
                <a:solidFill>
                  <a:srgbClr val="7030A0"/>
                </a:solidFill>
              </a:rPr>
              <a:t>(ICLR 2020)</a:t>
            </a:r>
          </a:p>
          <a:p>
            <a:r>
              <a:rPr lang="en-US" dirty="0" err="1"/>
              <a:t>Adversarially</a:t>
            </a:r>
            <a:r>
              <a:rPr lang="en-US" dirty="0"/>
              <a:t> Robust Submodular Maximization under Knapsack Constraints </a:t>
            </a:r>
            <a:r>
              <a:rPr lang="en-US" dirty="0">
                <a:solidFill>
                  <a:srgbClr val="7030A0"/>
                </a:solidFill>
              </a:rPr>
              <a:t>(KDD 2019)</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My Recent Work on Data Science</a:t>
            </a:r>
          </a:p>
        </p:txBody>
      </p:sp>
    </p:spTree>
    <p:extLst>
      <p:ext uri="{BB962C8B-B14F-4D97-AF65-F5344CB8AC3E}">
        <p14:creationId xmlns:p14="http://schemas.microsoft.com/office/powerpoint/2010/main" val="1833373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3C5F7-FC00-D959-8D63-25FDEE954DBD}"/>
              </a:ext>
            </a:extLst>
          </p:cNvPr>
          <p:cNvSpPr>
            <a:spLocks noGrp="1"/>
          </p:cNvSpPr>
          <p:nvPr>
            <p:ph type="title"/>
          </p:nvPr>
        </p:nvSpPr>
        <p:spPr>
          <a:xfrm>
            <a:off x="4764156" y="2511977"/>
            <a:ext cx="3892827" cy="1325563"/>
          </a:xfrm>
        </p:spPr>
        <p:txBody>
          <a:bodyPr/>
          <a:lstStyle/>
          <a:p>
            <a:r>
              <a:rPr lang="en-US" dirty="0">
                <a:solidFill>
                  <a:schemeClr val="accent1"/>
                </a:solidFill>
              </a:rPr>
              <a:t>Questions?</a:t>
            </a:r>
          </a:p>
        </p:txBody>
      </p:sp>
    </p:spTree>
    <p:extLst>
      <p:ext uri="{BB962C8B-B14F-4D97-AF65-F5344CB8AC3E}">
        <p14:creationId xmlns:p14="http://schemas.microsoft.com/office/powerpoint/2010/main" val="3181637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Sublinear Algorithms for Processing Big Data</a:t>
            </a:r>
          </a:p>
        </p:txBody>
      </p:sp>
    </p:spTree>
    <p:extLst>
      <p:ext uri="{BB962C8B-B14F-4D97-AF65-F5344CB8AC3E}">
        <p14:creationId xmlns:p14="http://schemas.microsoft.com/office/powerpoint/2010/main" val="2947960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#1: Streaming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7C0A9B5-50C8-4BD1-80DA-70EEE4824FAD}"/>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Tree>
    <p:extLst>
      <p:ext uri="{BB962C8B-B14F-4D97-AF65-F5344CB8AC3E}">
        <p14:creationId xmlns:p14="http://schemas.microsoft.com/office/powerpoint/2010/main" val="1153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Frequency Vector</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00D81D-0252-476F-8A28-E78DFD4FAB04}"/>
                  </a:ext>
                </a:extLst>
              </p:cNvPr>
              <p:cNvSpPr txBox="1"/>
              <p:nvPr/>
            </p:nvSpPr>
            <p:spPr>
              <a:xfrm>
                <a:off x="2154216" y="3429000"/>
                <a:ext cx="7262181" cy="707886"/>
              </a:xfrm>
              <a:prstGeom prst="rect">
                <a:avLst/>
              </a:prstGeom>
              <a:noFill/>
            </p:spPr>
            <p:txBody>
              <a:bodyPr wrap="none" rtlCol="0">
                <a:spAutoFit/>
              </a:bodyPr>
              <a:lstStyle/>
              <a:p>
                <a:r>
                  <a:rPr lang="en-US" sz="4000" dirty="0"/>
                  <a:t>1 1 2 1 2 1 1 2 3 </a:t>
                </a:r>
                <a:r>
                  <a:rPr lang="en-US" sz="4000" dirty="0">
                    <a:sym typeface="Wingdings 3" panose="05040102010807070707" pitchFamily="18" charset="2"/>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5, 3, 1, 0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𝑓</m:t>
                    </m:r>
                  </m:oMath>
                </a14:m>
                <a:endParaRPr lang="en-US" sz="4000" dirty="0"/>
              </a:p>
            </p:txBody>
          </p:sp>
        </mc:Choice>
        <mc:Fallback xmlns="">
          <p:sp>
            <p:nvSpPr>
              <p:cNvPr id="5" name="TextBox 4">
                <a:extLst>
                  <a:ext uri="{FF2B5EF4-FFF2-40B4-BE49-F238E27FC236}">
                    <a16:creationId xmlns:a16="http://schemas.microsoft.com/office/drawing/2014/main" id="{2600D81D-0252-476F-8A28-E78DFD4FAB04}"/>
                  </a:ext>
                </a:extLst>
              </p:cNvPr>
              <p:cNvSpPr txBox="1">
                <a:spLocks noRot="1" noChangeAspect="1" noMove="1" noResize="1" noEditPoints="1" noAdjustHandles="1" noChangeArrowheads="1" noChangeShapeType="1" noTextEdit="1"/>
              </p:cNvSpPr>
              <p:nvPr/>
            </p:nvSpPr>
            <p:spPr>
              <a:xfrm>
                <a:off x="2154216" y="3429000"/>
                <a:ext cx="7262181" cy="707886"/>
              </a:xfrm>
              <a:prstGeom prst="rect">
                <a:avLst/>
              </a:prstGeom>
              <a:blipFill>
                <a:blip r:embed="rId3"/>
                <a:stretch>
                  <a:fillRect l="-2936" t="-17241" b="-36207"/>
                </a:stretch>
              </a:blipFill>
            </p:spPr>
            <p:txBody>
              <a:bodyPr/>
              <a:lstStyle/>
              <a:p>
                <a:r>
                  <a:rPr lang="en-US">
                    <a:noFill/>
                  </a:rPr>
                  <a:t> </a:t>
                </a:r>
              </a:p>
            </p:txBody>
          </p:sp>
        </mc:Fallback>
      </mc:AlternateContent>
    </p:spTree>
    <p:extLst>
      <p:ext uri="{BB962C8B-B14F-4D97-AF65-F5344CB8AC3E}">
        <p14:creationId xmlns:p14="http://schemas.microsoft.com/office/powerpoint/2010/main" val="364069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Heavy-Hitters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𝜀</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a:p>
                <a:r>
                  <a:rPr lang="en-US" dirty="0"/>
                  <a:t> </a:t>
                </a:r>
                <a:r>
                  <a:rPr lang="en-US" dirty="0">
                    <a:solidFill>
                      <a:srgbClr val="00B050"/>
                    </a:solidFill>
                  </a:rPr>
                  <a:t>Motivation</a:t>
                </a:r>
                <a:r>
                  <a:rPr lang="en-US" dirty="0"/>
                  <a:t>: DDoS prevention, iceberg queries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3"/>
                <a:stretch>
                  <a:fillRect l="-1071" t="-2005" r="-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030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Frequency Moments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oMath>
                </a14:m>
                <a:endParaRPr lang="en-US" dirty="0"/>
              </a:p>
              <a:p>
                <a:r>
                  <a:rPr lang="en-US" dirty="0"/>
                  <a:t> </a:t>
                </a: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631776"/>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𝑝</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6317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251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Distinct Elements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solidFill>
                      <a:schemeClr val="accent1"/>
                    </a:solidFill>
                  </a:rPr>
                  <a:t> Estimation)</a:t>
                </a:r>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 </a:t>
                </a:r>
                <a:r>
                  <a:rPr lang="en-US" dirty="0">
                    <a:solidFill>
                      <a:srgbClr val="00B050"/>
                    </a:solidFill>
                  </a:rPr>
                  <a:t>Motivation</a:t>
                </a:r>
                <a:r>
                  <a:rPr lang="en-US" dirty="0"/>
                  <a:t>: Traffic monitoring</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3"/>
                <a:stretch>
                  <a:fillRect l="-107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842774" y="3314798"/>
                <a:ext cx="6253315" cy="584775"/>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m:t>
                    </m:r>
                  </m:oMath>
                </a14:m>
                <a:r>
                  <a:rPr lang="en-US" sz="3200" i="1"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≠0}|</m:t>
                    </m:r>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842774" y="3314798"/>
                <a:ext cx="6253315" cy="5847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8920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spTree>
    <p:extLst>
      <p:ext uri="{BB962C8B-B14F-4D97-AF65-F5344CB8AC3E}">
        <p14:creationId xmlns:p14="http://schemas.microsoft.com/office/powerpoint/2010/main" val="272599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Streaming Algorithms</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r>
                      <m:rPr>
                        <m:sty m:val="p"/>
                      </m:rPr>
                      <a:rPr lang="en-US" b="0" i="0" smtClean="0">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distinct elements, i.e.,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a:solidFill>
                      <a:srgbClr val="7030A0"/>
                    </a:solidFill>
                  </a:rPr>
                  <a:t>[KNW10, Blasiok20</a:t>
                </a:r>
                <a:r>
                  <a:rPr lang="en-US" dirty="0">
                    <a:solidFill>
                      <a:srgbClr val="7030A0"/>
                    </a:solidFill>
                  </a:rPr>
                  <a:t>] </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7030A0"/>
                    </a:solidFill>
                  </a:rPr>
                  <a:t>[BDN17]</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7030A0"/>
                    </a:solidFill>
                  </a:rPr>
                  <a:t>[Ganguly11, GW18]</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7030A0"/>
                    </a:solidFill>
                  </a:rPr>
                  <a:t>[BCINWW17]</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r="-754"/>
                </a:stretch>
              </a:blipFill>
            </p:spPr>
            <p:txBody>
              <a:bodyPr/>
              <a:lstStyle/>
              <a:p>
                <a:r>
                  <a:rPr lang="en-US">
                    <a:noFill/>
                  </a:rPr>
                  <a:t> </a:t>
                </a:r>
              </a:p>
            </p:txBody>
          </p:sp>
        </mc:Fallback>
      </mc:AlternateContent>
    </p:spTree>
    <p:extLst>
      <p:ext uri="{BB962C8B-B14F-4D97-AF65-F5344CB8AC3E}">
        <p14:creationId xmlns:p14="http://schemas.microsoft.com/office/powerpoint/2010/main" val="404525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solidFill>
                  <a:srgbClr val="C00000"/>
                </a:solidFill>
              </a:rPr>
              <a:t>Robustness to noise or adversarial input</a:t>
            </a:r>
          </a:p>
          <a:p>
            <a:pPr marL="457200" indent="-457200">
              <a:buFont typeface="Arial" panose="020B0604020202020204" pitchFamily="34" charset="0"/>
              <a:buChar char="•"/>
            </a:pPr>
            <a:r>
              <a:rPr lang="en-US" sz="3200" dirty="0"/>
              <a:t>Ability to handle time-sensitive data</a:t>
            </a:r>
          </a:p>
          <a:p>
            <a:pPr marL="457200" indent="-457200">
              <a:buFont typeface="Arial" panose="020B0604020202020204" pitchFamily="34" charset="0"/>
              <a:buChar char="•"/>
            </a:pPr>
            <a:r>
              <a:rPr lang="en-US" sz="3200" dirty="0"/>
              <a:t>Security and privacy</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1709507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D7826E-92D7-3124-0A23-C7D8A079C8CB}"/>
              </a:ext>
            </a:extLst>
          </p:cNvPr>
          <p:cNvPicPr>
            <a:picLocks noChangeAspect="1"/>
          </p:cNvPicPr>
          <p:nvPr/>
        </p:nvPicPr>
        <p:blipFill>
          <a:blip r:embed="rId2"/>
          <a:stretch>
            <a:fillRect/>
          </a:stretch>
        </p:blipFill>
        <p:spPr>
          <a:xfrm>
            <a:off x="160255" y="0"/>
            <a:ext cx="11392104" cy="6789907"/>
          </a:xfrm>
          <a:prstGeom prst="rect">
            <a:avLst/>
          </a:prstGeom>
        </p:spPr>
      </p:pic>
      <p:sp>
        <p:nvSpPr>
          <p:cNvPr id="7" name="TextBox 6">
            <a:extLst>
              <a:ext uri="{FF2B5EF4-FFF2-40B4-BE49-F238E27FC236}">
                <a16:creationId xmlns:a16="http://schemas.microsoft.com/office/drawing/2014/main" id="{EBF990B6-7B29-9724-0779-E7C1D3B32D1B}"/>
              </a:ext>
            </a:extLst>
          </p:cNvPr>
          <p:cNvSpPr txBox="1"/>
          <p:nvPr/>
        </p:nvSpPr>
        <p:spPr>
          <a:xfrm>
            <a:off x="0" y="4698399"/>
            <a:ext cx="6199882" cy="1938992"/>
          </a:xfrm>
          <a:prstGeom prst="rect">
            <a:avLst/>
          </a:prstGeom>
          <a:noFill/>
        </p:spPr>
        <p:txBody>
          <a:bodyPr wrap="square">
            <a:spAutoFit/>
          </a:bodyPr>
          <a:lstStyle/>
          <a:p>
            <a:r>
              <a:rPr lang="en-US" sz="2000" dirty="0"/>
              <a:t>Human readers will easily identify the image as showing two men on skis. Google’s Cloud Vision service reported being 91 percent certain it saw a dog. Other stunts have shown how to make stop signs invisible, or audio that sounds benign to humans but is transcribed by software as “OK Google browse to evil dot com.”</a:t>
            </a:r>
          </a:p>
        </p:txBody>
      </p:sp>
    </p:spTree>
    <p:extLst>
      <p:ext uri="{BB962C8B-B14F-4D97-AF65-F5344CB8AC3E}">
        <p14:creationId xmlns:p14="http://schemas.microsoft.com/office/powerpoint/2010/main" val="2586134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E2EFEA-67E6-3509-D474-A5D104355217}"/>
              </a:ext>
            </a:extLst>
          </p:cNvPr>
          <p:cNvPicPr>
            <a:picLocks noChangeAspect="1"/>
          </p:cNvPicPr>
          <p:nvPr/>
        </p:nvPicPr>
        <p:blipFill>
          <a:blip r:embed="rId2"/>
          <a:stretch>
            <a:fillRect/>
          </a:stretch>
        </p:blipFill>
        <p:spPr>
          <a:xfrm>
            <a:off x="2447816" y="0"/>
            <a:ext cx="7296367" cy="6858000"/>
          </a:xfrm>
          <a:prstGeom prst="rect">
            <a:avLst/>
          </a:prstGeom>
        </p:spPr>
      </p:pic>
    </p:spTree>
    <p:extLst>
      <p:ext uri="{BB962C8B-B14F-4D97-AF65-F5344CB8AC3E}">
        <p14:creationId xmlns:p14="http://schemas.microsoft.com/office/powerpoint/2010/main" val="1691703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r>
              <a:rPr lang="en-US" sz="4000" dirty="0"/>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27464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704039" cy="707886"/>
          </a:xfrm>
          <a:prstGeom prst="rect">
            <a:avLst/>
          </a:prstGeom>
          <a:noFill/>
        </p:spPr>
        <p:txBody>
          <a:bodyPr wrap="none" rtlCol="0">
            <a:spAutoFit/>
          </a:bodyPr>
          <a:lstStyle/>
          <a:p>
            <a:r>
              <a:rPr lang="en-US" sz="4000" dirty="0"/>
              <a:t>10</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35522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963725" cy="707886"/>
          </a:xfrm>
          <a:prstGeom prst="rect">
            <a:avLst/>
          </a:prstGeom>
          <a:noFill/>
        </p:spPr>
        <p:txBody>
          <a:bodyPr wrap="none" rtlCol="0">
            <a:spAutoFit/>
          </a:bodyPr>
          <a:lstStyle/>
          <a:p>
            <a:r>
              <a:rPr lang="en-US" sz="4000" dirty="0"/>
              <a:t>101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2</a:t>
            </a:r>
          </a:p>
        </p:txBody>
      </p:sp>
    </p:spTree>
    <p:extLst>
      <p:ext uri="{BB962C8B-B14F-4D97-AF65-F5344CB8AC3E}">
        <p14:creationId xmlns:p14="http://schemas.microsoft.com/office/powerpoint/2010/main" val="211060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24512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064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solidFill>
                  <a:srgbClr val="C00000"/>
                </a:solidFill>
              </a:rPr>
              <a:t>Ability to handle time-sensitive data</a:t>
            </a:r>
          </a:p>
          <a:p>
            <a:pPr marL="457200" indent="-457200">
              <a:buFont typeface="Arial" panose="020B0604020202020204" pitchFamily="34" charset="0"/>
              <a:buChar char="•"/>
            </a:pPr>
            <a:r>
              <a:rPr lang="en-US" sz="3200" dirty="0"/>
              <a:t>Security and privacy</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282746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920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D6FADC-828D-0BB5-E963-0D8696D0C6C2}"/>
              </a:ext>
            </a:extLst>
          </p:cNvPr>
          <p:cNvPicPr>
            <a:picLocks noChangeAspect="1"/>
          </p:cNvPicPr>
          <p:nvPr/>
        </p:nvPicPr>
        <p:blipFill>
          <a:blip r:embed="rId2"/>
          <a:stretch>
            <a:fillRect/>
          </a:stretch>
        </p:blipFill>
        <p:spPr>
          <a:xfrm>
            <a:off x="193298" y="2726343"/>
            <a:ext cx="8524875" cy="1914525"/>
          </a:xfrm>
          <a:prstGeom prst="rect">
            <a:avLst/>
          </a:prstGeom>
        </p:spPr>
      </p:pic>
      <p:pic>
        <p:nvPicPr>
          <p:cNvPr id="7" name="Picture 6">
            <a:extLst>
              <a:ext uri="{FF2B5EF4-FFF2-40B4-BE49-F238E27FC236}">
                <a16:creationId xmlns:a16="http://schemas.microsoft.com/office/drawing/2014/main" id="{28E49A89-E22D-96E1-1B1F-9404A7682BB5}"/>
              </a:ext>
            </a:extLst>
          </p:cNvPr>
          <p:cNvPicPr>
            <a:picLocks noChangeAspect="1"/>
          </p:cNvPicPr>
          <p:nvPr/>
        </p:nvPicPr>
        <p:blipFill>
          <a:blip r:embed="rId3"/>
          <a:stretch>
            <a:fillRect/>
          </a:stretch>
        </p:blipFill>
        <p:spPr>
          <a:xfrm>
            <a:off x="3899996" y="4875966"/>
            <a:ext cx="8143875" cy="1838325"/>
          </a:xfrm>
          <a:prstGeom prst="rect">
            <a:avLst/>
          </a:prstGeom>
        </p:spPr>
      </p:pic>
      <p:sp>
        <p:nvSpPr>
          <p:cNvPr id="9" name="TextBox 8">
            <a:extLst>
              <a:ext uri="{FF2B5EF4-FFF2-40B4-BE49-F238E27FC236}">
                <a16:creationId xmlns:a16="http://schemas.microsoft.com/office/drawing/2014/main" id="{7FB03FE2-AC2C-98BD-F1F0-4BBF0BBF9840}"/>
              </a:ext>
            </a:extLst>
          </p:cNvPr>
          <p:cNvSpPr txBox="1"/>
          <p:nvPr/>
        </p:nvSpPr>
        <p:spPr>
          <a:xfrm>
            <a:off x="1682734" y="143709"/>
            <a:ext cx="10509266" cy="2554545"/>
          </a:xfrm>
          <a:prstGeom prst="rect">
            <a:avLst/>
          </a:prstGeom>
          <a:noFill/>
        </p:spPr>
        <p:txBody>
          <a:bodyPr wrap="square">
            <a:spAutoFit/>
          </a:bodyPr>
          <a:lstStyle/>
          <a:p>
            <a:r>
              <a:rPr lang="en-US" sz="3200" dirty="0">
                <a:effectLst/>
              </a:rPr>
              <a:t>“Facebook data policy retains user search histories for 6 months, the Apple differential privacy overview states that collected data is retained for 3 months, the Google data retention policy states that browser information may be stored for up to 9 months”</a:t>
            </a:r>
            <a:endParaRPr lang="en-US" sz="3200" dirty="0"/>
          </a:p>
        </p:txBody>
      </p:sp>
      <p:pic>
        <p:nvPicPr>
          <p:cNvPr id="11" name="Picture 10">
            <a:extLst>
              <a:ext uri="{FF2B5EF4-FFF2-40B4-BE49-F238E27FC236}">
                <a16:creationId xmlns:a16="http://schemas.microsoft.com/office/drawing/2014/main" id="{6CDD0894-E532-3588-685C-04D68C9F2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9142" y="2408905"/>
            <a:ext cx="2719125" cy="2260052"/>
          </a:xfrm>
          <a:prstGeom prst="rect">
            <a:avLst/>
          </a:prstGeom>
        </p:spPr>
      </p:pic>
    </p:spTree>
    <p:extLst>
      <p:ext uri="{BB962C8B-B14F-4D97-AF65-F5344CB8AC3E}">
        <p14:creationId xmlns:p14="http://schemas.microsoft.com/office/powerpoint/2010/main" val="3665381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
        <p:nvSpPr>
          <p:cNvPr id="5" name="Rectangle 4">
            <a:extLst>
              <a:ext uri="{FF2B5EF4-FFF2-40B4-BE49-F238E27FC236}">
                <a16:creationId xmlns:a16="http://schemas.microsoft.com/office/drawing/2014/main" id="{AA712B9F-5391-4129-91C2-1ED5D2EC8033}"/>
              </a:ext>
            </a:extLst>
          </p:cNvPr>
          <p:cNvSpPr/>
          <p:nvPr/>
        </p:nvSpPr>
        <p:spPr>
          <a:xfrm>
            <a:off x="609600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06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445174" cy="707886"/>
          </a:xfrm>
          <a:prstGeom prst="rect">
            <a:avLst/>
          </a:prstGeom>
          <a:noFill/>
        </p:spPr>
        <p:txBody>
          <a:bodyPr wrap="none" rtlCol="0">
            <a:spAutoFit/>
          </a:bodyPr>
          <a:lstStyle/>
          <a:p>
            <a:r>
              <a:rPr lang="en-US" sz="4000" dirty="0"/>
              <a:t>1 0 1 1 1 0 0 1 1</a:t>
            </a:r>
          </a:p>
        </p:txBody>
      </p:sp>
      <p:sp>
        <p:nvSpPr>
          <p:cNvPr id="5" name="Rectangle 4">
            <a:extLst>
              <a:ext uri="{FF2B5EF4-FFF2-40B4-BE49-F238E27FC236}">
                <a16:creationId xmlns:a16="http://schemas.microsoft.com/office/drawing/2014/main" id="{AA712B9F-5391-4129-91C2-1ED5D2EC8033}"/>
              </a:ext>
            </a:extLst>
          </p:cNvPr>
          <p:cNvSpPr/>
          <p:nvPr/>
        </p:nvSpPr>
        <p:spPr>
          <a:xfrm>
            <a:off x="644144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53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820277" cy="707886"/>
          </a:xfrm>
          <a:prstGeom prst="rect">
            <a:avLst/>
          </a:prstGeom>
          <a:noFill/>
        </p:spPr>
        <p:txBody>
          <a:bodyPr wrap="none" rtlCol="0">
            <a:spAutoFit/>
          </a:bodyPr>
          <a:lstStyle/>
          <a:p>
            <a:r>
              <a:rPr lang="en-US" sz="4000" dirty="0"/>
              <a:t>1 0 1 1 1 0 0 1 1 0</a:t>
            </a:r>
          </a:p>
        </p:txBody>
      </p:sp>
      <p:sp>
        <p:nvSpPr>
          <p:cNvPr id="5" name="Rectangle 4">
            <a:extLst>
              <a:ext uri="{FF2B5EF4-FFF2-40B4-BE49-F238E27FC236}">
                <a16:creationId xmlns:a16="http://schemas.microsoft.com/office/drawing/2014/main" id="{AA712B9F-5391-4129-91C2-1ED5D2EC8033}"/>
              </a:ext>
            </a:extLst>
          </p:cNvPr>
          <p:cNvSpPr/>
          <p:nvPr/>
        </p:nvSpPr>
        <p:spPr>
          <a:xfrm>
            <a:off x="68376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4477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a:p>
                <a:pPr lvl="1"/>
                <a:r>
                  <a:rPr lang="en-US" dirty="0"/>
                  <a:t> Emphasizes recent interactions, appropriate for time sensitive settings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472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integer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31C170-8FFC-C63A-D6A5-39BC0324BF4F}"/>
              </a:ext>
            </a:extLst>
          </p:cNvPr>
          <p:cNvSpPr/>
          <p:nvPr/>
        </p:nvSpPr>
        <p:spPr>
          <a:xfrm>
            <a:off x="3205480" y="5025598"/>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632417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Summary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0B82B1A-0F65-4562-ABD5-31AF24F5B1A8}"/>
              </a:ext>
            </a:extLst>
          </p:cNvPr>
          <p:cNvPicPr>
            <a:picLocks noChangeAspect="1"/>
          </p:cNvPicPr>
          <p:nvPr/>
        </p:nvPicPr>
        <p:blipFill>
          <a:blip r:embed="rId4"/>
          <a:stretch>
            <a:fillRect/>
          </a:stretch>
        </p:blipFill>
        <p:spPr>
          <a:xfrm>
            <a:off x="192858" y="1475403"/>
            <a:ext cx="11610975" cy="4848225"/>
          </a:xfrm>
          <a:prstGeom prst="rect">
            <a:avLst/>
          </a:prstGeom>
        </p:spPr>
      </p:pic>
    </p:spTree>
    <p:extLst>
      <p:ext uri="{BB962C8B-B14F-4D97-AF65-F5344CB8AC3E}">
        <p14:creationId xmlns:p14="http://schemas.microsoft.com/office/powerpoint/2010/main" val="3564784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7030A0"/>
                    </a:solidFill>
                  </a:rPr>
                  <a:t>[W</a:t>
                </a:r>
                <a:r>
                  <a:rPr lang="en-US" dirty="0">
                    <a:solidFill>
                      <a:srgbClr val="FF0000"/>
                    </a:solidFill>
                  </a:rPr>
                  <a:t>Z</a:t>
                </a:r>
                <a:r>
                  <a:rPr lang="en-US" dirty="0">
                    <a:solidFill>
                      <a:srgbClr val="7030A0"/>
                    </a:solidFill>
                  </a:rPr>
                  <a:t>21]</a:t>
                </a:r>
              </a:p>
              <a:p>
                <a:endParaRPr lang="en-US" dirty="0">
                  <a:solidFill>
                    <a:srgbClr val="7030A0"/>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A64E9DC-6E54-4F48-98E8-14A2678BDE3F}"/>
              </a:ext>
            </a:extLst>
          </p:cNvPr>
          <p:cNvPicPr>
            <a:picLocks noChangeAspect="1"/>
          </p:cNvPicPr>
          <p:nvPr/>
        </p:nvPicPr>
        <p:blipFill>
          <a:blip r:embed="rId5"/>
          <a:stretch>
            <a:fillRect/>
          </a:stretch>
        </p:blipFill>
        <p:spPr>
          <a:xfrm>
            <a:off x="2113163" y="2605255"/>
            <a:ext cx="7219950" cy="3228975"/>
          </a:xfrm>
          <a:prstGeom prst="rect">
            <a:avLst/>
          </a:prstGeom>
        </p:spPr>
      </p:pic>
      <p:sp>
        <p:nvSpPr>
          <p:cNvPr id="8" name="Rectangle 7">
            <a:extLst>
              <a:ext uri="{FF2B5EF4-FFF2-40B4-BE49-F238E27FC236}">
                <a16:creationId xmlns:a16="http://schemas.microsoft.com/office/drawing/2014/main" id="{355765A4-801C-4B61-8705-C2FCF15FAAE5}"/>
              </a:ext>
            </a:extLst>
          </p:cNvPr>
          <p:cNvSpPr/>
          <p:nvPr/>
        </p:nvSpPr>
        <p:spPr>
          <a:xfrm>
            <a:off x="3568700" y="5829003"/>
            <a:ext cx="5054600" cy="584775"/>
          </a:xfrm>
          <a:prstGeom prst="rect">
            <a:avLst/>
          </a:prstGeom>
        </p:spPr>
        <p:txBody>
          <a:bodyPr wrap="square">
            <a:spAutoFit/>
          </a:bodyPr>
          <a:lstStyle/>
          <a:p>
            <a:r>
              <a:rPr lang="en-US" sz="3200" dirty="0">
                <a:solidFill>
                  <a:srgbClr val="00B050"/>
                </a:solidFill>
              </a:rPr>
              <a:t>“No losses* are necessary!”</a:t>
            </a:r>
          </a:p>
        </p:txBody>
      </p:sp>
      <p:sp>
        <p:nvSpPr>
          <p:cNvPr id="4" name="Rectangle 3">
            <a:extLst>
              <a:ext uri="{FF2B5EF4-FFF2-40B4-BE49-F238E27FC236}">
                <a16:creationId xmlns:a16="http://schemas.microsoft.com/office/drawing/2014/main" id="{1279CE28-9566-04AB-9D1D-36BF2D77E1DB}"/>
              </a:ext>
            </a:extLst>
          </p:cNvPr>
          <p:cNvSpPr/>
          <p:nvPr/>
        </p:nvSpPr>
        <p:spPr>
          <a:xfrm>
            <a:off x="7573617" y="2600028"/>
            <a:ext cx="1759496" cy="32289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044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BAE0C-436F-708B-0F45-F20B536524A9}"/>
              </a:ext>
            </a:extLst>
          </p:cNvPr>
          <p:cNvPicPr>
            <a:picLocks noChangeAspect="1"/>
          </p:cNvPicPr>
          <p:nvPr/>
        </p:nvPicPr>
        <p:blipFill>
          <a:blip r:embed="rId2"/>
          <a:stretch>
            <a:fillRect/>
          </a:stretch>
        </p:blipFill>
        <p:spPr>
          <a:xfrm>
            <a:off x="1266825" y="795337"/>
            <a:ext cx="9658350" cy="5267325"/>
          </a:xfrm>
          <a:prstGeom prst="rect">
            <a:avLst/>
          </a:prstGeom>
        </p:spPr>
      </p:pic>
    </p:spTree>
    <p:extLst>
      <p:ext uri="{BB962C8B-B14F-4D97-AF65-F5344CB8AC3E}">
        <p14:creationId xmlns:p14="http://schemas.microsoft.com/office/powerpoint/2010/main" val="3521149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444352" cy="707886"/>
          </a:xfrm>
          <a:prstGeom prst="rect">
            <a:avLst/>
          </a:prstGeom>
          <a:noFill/>
        </p:spPr>
        <p:txBody>
          <a:bodyPr wrap="none" rtlCol="0">
            <a:spAutoFit/>
          </a:bodyPr>
          <a:lstStyle/>
          <a:p>
            <a:r>
              <a:rPr lang="en-US" sz="4000" dirty="0"/>
              <a:t>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2" y="5517333"/>
            <a:ext cx="30168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301687"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F1789404-7015-42A9-B405-95F8E898CA7B}"/>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7BB07607-246C-4B56-A6D4-5BAD6EAFC3CC}"/>
                  </a:ext>
                </a:extLst>
              </p:cNvPr>
              <p:cNvSpPr>
                <a:spLocks noGrp="1"/>
              </p:cNvSpPr>
              <p:nvPr>
                <p:ph idx="1"/>
              </p:nvPr>
            </p:nvSpPr>
            <p:spPr>
              <a:xfrm>
                <a:off x="838200" y="1825624"/>
                <a:ext cx="10515600" cy="4514215"/>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21" name="Content Placeholder 2">
                <a:extLst>
                  <a:ext uri="{FF2B5EF4-FFF2-40B4-BE49-F238E27FC236}">
                    <a16:creationId xmlns:a16="http://schemas.microsoft.com/office/drawing/2014/main" id="{7BB07607-246C-4B56-A6D4-5BAD6EAFC3CC}"/>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68214A7-BCF9-467D-B735-573B9E3EDD03}"/>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492707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7722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819455" cy="707886"/>
          </a:xfrm>
          <a:prstGeom prst="rect">
            <a:avLst/>
          </a:prstGeom>
          <a:noFill/>
        </p:spPr>
        <p:txBody>
          <a:bodyPr wrap="none" rtlCol="0">
            <a:spAutoFit/>
          </a:bodyPr>
          <a:lstStyle/>
          <a:p>
            <a:r>
              <a:rPr lang="en-US" sz="4000" dirty="0"/>
              <a:t>1 0</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5773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5773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577385"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57738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FF1C8CC-8D91-47F3-BBD1-A30E40F83E34}"/>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1242540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879074"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5C83B51A-D078-4E77-AF5A-B46F1835FB5D}"/>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3831795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879074"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E08EFFE-93FF-4DF5-89C9-E7D081A5FCD6}"/>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16175956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569660" cy="707886"/>
          </a:xfrm>
          <a:prstGeom prst="rect">
            <a:avLst/>
          </a:prstGeom>
          <a:noFill/>
        </p:spPr>
        <p:txBody>
          <a:bodyPr wrap="none" rtlCol="0">
            <a:spAutoFit/>
          </a:bodyPr>
          <a:lstStyle/>
          <a:p>
            <a:r>
              <a:rPr lang="en-US" sz="4000" dirty="0"/>
              <a:t>1 0 1 1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32922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132922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3</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32922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3</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132922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95359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736FFFA7-270E-4B9A-9D5A-DECE6B24846A}"/>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2889906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2" y="5163390"/>
            <a:ext cx="1654347"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227871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  Example: Number of ones in the  stream (2-approximation)</a:t>
            </a:r>
          </a:p>
        </p:txBody>
      </p:sp>
    </p:spTree>
    <p:extLst>
      <p:ext uri="{BB962C8B-B14F-4D97-AF65-F5344CB8AC3E}">
        <p14:creationId xmlns:p14="http://schemas.microsoft.com/office/powerpoint/2010/main" val="5455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2" y="5163390"/>
            <a:ext cx="1654347"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2" y="5501944"/>
            <a:ext cx="2278715"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2002772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2246769"/>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a:p>
            <a:pPr marL="514350" indent="-514350">
              <a:buFont typeface="Arial" panose="020B0604020202020204" pitchFamily="34" charset="0"/>
              <a:buChar char="•"/>
            </a:pPr>
            <a:r>
              <a:rPr lang="en-US" sz="2800" dirty="0"/>
              <a:t>Number of ones stream is at least 4 and at most 8</a:t>
            </a:r>
          </a:p>
          <a:p>
            <a:pPr marL="514350" indent="-514350">
              <a:buFont typeface="Arial" panose="020B0604020202020204" pitchFamily="34" charset="0"/>
              <a:buChar char="•"/>
            </a:pPr>
            <a:r>
              <a:rPr lang="en-US" sz="2800" dirty="0"/>
              <a:t>4 is a good approximation</a:t>
            </a:r>
          </a:p>
        </p:txBody>
      </p:sp>
      <p:sp>
        <p:nvSpPr>
          <p:cNvPr id="21" name="TextBox 20">
            <a:extLst>
              <a:ext uri="{FF2B5EF4-FFF2-40B4-BE49-F238E27FC236}">
                <a16:creationId xmlns:a16="http://schemas.microsoft.com/office/drawing/2014/main" id="{D9BAD7CF-C0B4-494A-BDD2-FF71E7C24BB9}"/>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22" name="TextBox 21">
            <a:extLst>
              <a:ext uri="{FF2B5EF4-FFF2-40B4-BE49-F238E27FC236}">
                <a16:creationId xmlns:a16="http://schemas.microsoft.com/office/drawing/2014/main" id="{FE2112C0-20DE-4852-A7C3-7F6AEDB0168E}"/>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23" name="Rectangle 22">
            <a:extLst>
              <a:ext uri="{FF2B5EF4-FFF2-40B4-BE49-F238E27FC236}">
                <a16:creationId xmlns:a16="http://schemas.microsoft.com/office/drawing/2014/main" id="{BF671745-947B-44FE-92BB-CC9E85EF2C38}"/>
              </a:ext>
            </a:extLst>
          </p:cNvPr>
          <p:cNvSpPr/>
          <p:nvPr/>
        </p:nvSpPr>
        <p:spPr>
          <a:xfrm>
            <a:off x="838200" y="4794058"/>
            <a:ext cx="301686" cy="369332"/>
          </a:xfrm>
          <a:prstGeom prst="rect">
            <a:avLst/>
          </a:prstGeom>
        </p:spPr>
        <p:txBody>
          <a:bodyPr wrap="none">
            <a:spAutoFit/>
          </a:bodyPr>
          <a:lstStyle/>
          <a:p>
            <a:r>
              <a:rPr lang="en-US" dirty="0"/>
              <a:t>1</a:t>
            </a:r>
          </a:p>
        </p:txBody>
      </p:sp>
      <p:sp>
        <p:nvSpPr>
          <p:cNvPr id="24" name="Rectangle 23">
            <a:extLst>
              <a:ext uri="{FF2B5EF4-FFF2-40B4-BE49-F238E27FC236}">
                <a16:creationId xmlns:a16="http://schemas.microsoft.com/office/drawing/2014/main" id="{B2255730-CCD7-41FF-9A22-8ABDDC96B9CE}"/>
              </a:ext>
            </a:extLst>
          </p:cNvPr>
          <p:cNvSpPr/>
          <p:nvPr/>
        </p:nvSpPr>
        <p:spPr>
          <a:xfrm>
            <a:off x="838201" y="5163390"/>
            <a:ext cx="301686" cy="369332"/>
          </a:xfrm>
          <a:prstGeom prst="rect">
            <a:avLst/>
          </a:prstGeom>
        </p:spPr>
        <p:txBody>
          <a:bodyPr wrap="square">
            <a:spAutoFit/>
          </a:bodyPr>
          <a:lstStyle/>
          <a:p>
            <a:r>
              <a:rPr lang="en-US" dirty="0"/>
              <a:t>2</a:t>
            </a:r>
          </a:p>
        </p:txBody>
      </p:sp>
      <p:sp>
        <p:nvSpPr>
          <p:cNvPr id="25" name="TextBox 24">
            <a:extLst>
              <a:ext uri="{FF2B5EF4-FFF2-40B4-BE49-F238E27FC236}">
                <a16:creationId xmlns:a16="http://schemas.microsoft.com/office/drawing/2014/main" id="{40F84019-3A41-4D2E-8072-259B8C5389C9}"/>
              </a:ext>
            </a:extLst>
          </p:cNvPr>
          <p:cNvSpPr txBox="1"/>
          <p:nvPr/>
        </p:nvSpPr>
        <p:spPr>
          <a:xfrm>
            <a:off x="1281893" y="5163390"/>
            <a:ext cx="396986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6" name="Rectangle 25">
            <a:extLst>
              <a:ext uri="{FF2B5EF4-FFF2-40B4-BE49-F238E27FC236}">
                <a16:creationId xmlns:a16="http://schemas.microsoft.com/office/drawing/2014/main" id="{2775419B-D42A-4BDF-8BB2-563E59658929}"/>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27" name="TextBox 26">
            <a:extLst>
              <a:ext uri="{FF2B5EF4-FFF2-40B4-BE49-F238E27FC236}">
                <a16:creationId xmlns:a16="http://schemas.microsoft.com/office/drawing/2014/main" id="{253D4DDD-64BE-4BC4-BD09-E20AF821C0AD}"/>
              </a:ext>
            </a:extLst>
          </p:cNvPr>
          <p:cNvSpPr txBox="1"/>
          <p:nvPr/>
        </p:nvSpPr>
        <p:spPr>
          <a:xfrm>
            <a:off x="1281892" y="5517333"/>
            <a:ext cx="39698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28" name="Rectangle 27">
            <a:extLst>
              <a:ext uri="{FF2B5EF4-FFF2-40B4-BE49-F238E27FC236}">
                <a16:creationId xmlns:a16="http://schemas.microsoft.com/office/drawing/2014/main" id="{4B5EF681-7B4F-41A5-8883-1C02637DE229}"/>
              </a:ext>
            </a:extLst>
          </p:cNvPr>
          <p:cNvSpPr/>
          <p:nvPr/>
        </p:nvSpPr>
        <p:spPr>
          <a:xfrm>
            <a:off x="838200" y="5963864"/>
            <a:ext cx="301686" cy="369332"/>
          </a:xfrm>
          <a:prstGeom prst="rect">
            <a:avLst/>
          </a:prstGeom>
        </p:spPr>
        <p:txBody>
          <a:bodyPr wrap="none">
            <a:spAutoFit/>
          </a:bodyPr>
          <a:lstStyle/>
          <a:p>
            <a:r>
              <a:rPr lang="en-US" dirty="0"/>
              <a:t>7</a:t>
            </a:r>
          </a:p>
        </p:txBody>
      </p:sp>
      <p:sp>
        <p:nvSpPr>
          <p:cNvPr id="29" name="TextBox 28">
            <a:extLst>
              <a:ext uri="{FF2B5EF4-FFF2-40B4-BE49-F238E27FC236}">
                <a16:creationId xmlns:a16="http://schemas.microsoft.com/office/drawing/2014/main" id="{26AB055C-CF6A-45DE-A156-FEF024B38E01}"/>
              </a:ext>
            </a:extLst>
          </p:cNvPr>
          <p:cNvSpPr txBox="1"/>
          <p:nvPr/>
        </p:nvSpPr>
        <p:spPr>
          <a:xfrm>
            <a:off x="1281891" y="5886665"/>
            <a:ext cx="396986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30" name="Rectangle 29">
            <a:extLst>
              <a:ext uri="{FF2B5EF4-FFF2-40B4-BE49-F238E27FC236}">
                <a16:creationId xmlns:a16="http://schemas.microsoft.com/office/drawing/2014/main" id="{3FEABCE3-A5D3-4747-9D68-890ABFC6FFE5}"/>
              </a:ext>
            </a:extLst>
          </p:cNvPr>
          <p:cNvSpPr/>
          <p:nvPr/>
        </p:nvSpPr>
        <p:spPr>
          <a:xfrm>
            <a:off x="657522" y="5501944"/>
            <a:ext cx="4594232"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6606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 Sketch switching for robust algorithms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 </a:t>
                </a:r>
              </a:p>
              <a:p>
                <a:endParaRPr lang="en-US" dirty="0"/>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B28D0A5-687E-1541-1465-861EF1CF8265}"/>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4" name="TextBox 3">
            <a:extLst>
              <a:ext uri="{FF2B5EF4-FFF2-40B4-BE49-F238E27FC236}">
                <a16:creationId xmlns:a16="http://schemas.microsoft.com/office/drawing/2014/main" id="{7C0B419D-BA5C-5B5A-C1D1-E949D4CBD1B7}"/>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5" name="Rectangle 4">
            <a:extLst>
              <a:ext uri="{FF2B5EF4-FFF2-40B4-BE49-F238E27FC236}">
                <a16:creationId xmlns:a16="http://schemas.microsoft.com/office/drawing/2014/main" id="{4C66EBB6-9181-45B2-0A3A-51115E664B62}"/>
              </a:ext>
            </a:extLst>
          </p:cNvPr>
          <p:cNvSpPr/>
          <p:nvPr/>
        </p:nvSpPr>
        <p:spPr>
          <a:xfrm>
            <a:off x="838200" y="4794058"/>
            <a:ext cx="301686" cy="369332"/>
          </a:xfrm>
          <a:prstGeom prst="rect">
            <a:avLst/>
          </a:prstGeom>
        </p:spPr>
        <p:txBody>
          <a:bodyPr wrap="none">
            <a:spAutoFit/>
          </a:bodyPr>
          <a:lstStyle/>
          <a:p>
            <a:r>
              <a:rPr lang="en-US" dirty="0"/>
              <a:t>1</a:t>
            </a:r>
          </a:p>
        </p:txBody>
      </p:sp>
      <p:sp>
        <p:nvSpPr>
          <p:cNvPr id="6" name="Rectangle 5">
            <a:extLst>
              <a:ext uri="{FF2B5EF4-FFF2-40B4-BE49-F238E27FC236}">
                <a16:creationId xmlns:a16="http://schemas.microsoft.com/office/drawing/2014/main" id="{2E5E4FFA-7591-DB8D-7B04-5C4F2BA02763}"/>
              </a:ext>
            </a:extLst>
          </p:cNvPr>
          <p:cNvSpPr/>
          <p:nvPr/>
        </p:nvSpPr>
        <p:spPr>
          <a:xfrm>
            <a:off x="838201" y="5163390"/>
            <a:ext cx="301686" cy="369332"/>
          </a:xfrm>
          <a:prstGeom prst="rect">
            <a:avLst/>
          </a:prstGeom>
        </p:spPr>
        <p:txBody>
          <a:bodyPr wrap="square">
            <a:spAutoFit/>
          </a:bodyPr>
          <a:lstStyle/>
          <a:p>
            <a:r>
              <a:rPr lang="en-US" dirty="0"/>
              <a:t>2</a:t>
            </a:r>
          </a:p>
        </p:txBody>
      </p:sp>
      <p:sp>
        <p:nvSpPr>
          <p:cNvPr id="7" name="TextBox 6">
            <a:extLst>
              <a:ext uri="{FF2B5EF4-FFF2-40B4-BE49-F238E27FC236}">
                <a16:creationId xmlns:a16="http://schemas.microsoft.com/office/drawing/2014/main" id="{584F3841-3CA1-6870-2ABA-2286034351E3}"/>
              </a:ext>
            </a:extLst>
          </p:cNvPr>
          <p:cNvSpPr txBox="1"/>
          <p:nvPr/>
        </p:nvSpPr>
        <p:spPr>
          <a:xfrm>
            <a:off x="1281893" y="5163390"/>
            <a:ext cx="396986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8" name="Rectangle 7">
            <a:extLst>
              <a:ext uri="{FF2B5EF4-FFF2-40B4-BE49-F238E27FC236}">
                <a16:creationId xmlns:a16="http://schemas.microsoft.com/office/drawing/2014/main" id="{BC06D3F3-E836-2E99-0B97-2FFA747586CE}"/>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9" name="TextBox 8">
            <a:extLst>
              <a:ext uri="{FF2B5EF4-FFF2-40B4-BE49-F238E27FC236}">
                <a16:creationId xmlns:a16="http://schemas.microsoft.com/office/drawing/2014/main" id="{CAF0BC95-7A3D-D7D3-C84D-5FD886ED4299}"/>
              </a:ext>
            </a:extLst>
          </p:cNvPr>
          <p:cNvSpPr txBox="1"/>
          <p:nvPr/>
        </p:nvSpPr>
        <p:spPr>
          <a:xfrm>
            <a:off x="1281892" y="5517333"/>
            <a:ext cx="39698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0" name="Rectangle 9">
            <a:extLst>
              <a:ext uri="{FF2B5EF4-FFF2-40B4-BE49-F238E27FC236}">
                <a16:creationId xmlns:a16="http://schemas.microsoft.com/office/drawing/2014/main" id="{5579F190-2707-5226-2A1B-CCF58F3E2F4A}"/>
              </a:ext>
            </a:extLst>
          </p:cNvPr>
          <p:cNvSpPr/>
          <p:nvPr/>
        </p:nvSpPr>
        <p:spPr>
          <a:xfrm>
            <a:off x="838200" y="5963864"/>
            <a:ext cx="301686" cy="369332"/>
          </a:xfrm>
          <a:prstGeom prst="rect">
            <a:avLst/>
          </a:prstGeom>
        </p:spPr>
        <p:txBody>
          <a:bodyPr wrap="none">
            <a:spAutoFit/>
          </a:bodyPr>
          <a:lstStyle/>
          <a:p>
            <a:r>
              <a:rPr lang="en-US" dirty="0"/>
              <a:t>7</a:t>
            </a:r>
          </a:p>
        </p:txBody>
      </p:sp>
      <p:sp>
        <p:nvSpPr>
          <p:cNvPr id="11" name="TextBox 10">
            <a:extLst>
              <a:ext uri="{FF2B5EF4-FFF2-40B4-BE49-F238E27FC236}">
                <a16:creationId xmlns:a16="http://schemas.microsoft.com/office/drawing/2014/main" id="{B8C0881A-A8C8-3A48-7F44-73858F7B6534}"/>
              </a:ext>
            </a:extLst>
          </p:cNvPr>
          <p:cNvSpPr txBox="1"/>
          <p:nvPr/>
        </p:nvSpPr>
        <p:spPr>
          <a:xfrm>
            <a:off x="1281891" y="5886665"/>
            <a:ext cx="396986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Rectangle 11">
            <a:extLst>
              <a:ext uri="{FF2B5EF4-FFF2-40B4-BE49-F238E27FC236}">
                <a16:creationId xmlns:a16="http://schemas.microsoft.com/office/drawing/2014/main" id="{5DECC06B-F1EB-160F-1279-0B25A93E09B1}"/>
              </a:ext>
            </a:extLst>
          </p:cNvPr>
          <p:cNvSpPr/>
          <p:nvPr/>
        </p:nvSpPr>
        <p:spPr>
          <a:xfrm>
            <a:off x="657522" y="5501944"/>
            <a:ext cx="4594232"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481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 Do we really need to pay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a:t>
                </a:r>
              </a:p>
              <a:p>
                <a:r>
                  <a:rPr lang="en-US" dirty="0"/>
                  <a:t> Only need constant factor approximation to </a:t>
                </a:r>
                <a14:m>
                  <m:oMath xmlns:m="http://schemas.openxmlformats.org/officeDocument/2006/math">
                    <m:r>
                      <a:rPr lang="en-US" sz="2800" b="0" i="1" smtClean="0">
                        <a:solidFill>
                          <a:srgbClr val="C00000"/>
                        </a:solidFill>
                        <a:latin typeface="Cambria Math" panose="02040503050406030204" pitchFamily="18" charset="0"/>
                      </a:rPr>
                      <m:t>𝜀</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𝐹</m:t>
                        </m:r>
                      </m:e>
                      <m:sub>
                        <m:r>
                          <a:rPr lang="en-US" sz="2800" b="0" i="1" smtClean="0">
                            <a:solidFill>
                              <a:srgbClr val="C00000"/>
                            </a:solidFill>
                            <a:latin typeface="Cambria Math" panose="02040503050406030204" pitchFamily="18" charset="0"/>
                          </a:rPr>
                          <m:t>𝑝</m:t>
                        </m:r>
                      </m:sub>
                    </m:sSub>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𝑢</m:t>
                    </m:r>
                    <m:r>
                      <a:rPr lang="en-US" sz="2800" b="0" i="1" smtClean="0">
                        <a:solidFill>
                          <a:srgbClr val="C00000"/>
                        </a:solidFill>
                        <a:latin typeface="Cambria Math" panose="02040503050406030204" pitchFamily="18" charset="0"/>
                      </a:rPr>
                      <m:t>)</m:t>
                    </m:r>
                  </m:oMath>
                </a14:m>
                <a:r>
                  <a:rPr lang="en-US" dirty="0"/>
                  <a:t> </a:t>
                </a:r>
              </a:p>
              <a:p>
                <a:r>
                  <a:rPr lang="en-US" dirty="0"/>
                  <a:t> Only need constant factor 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e>
                    </m:d>
                  </m:oMath>
                </a14:m>
                <a:endParaRPr lang="en-US" dirty="0"/>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r="-2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3AFBAD-A273-4DB6-90B1-B634F6867351}"/>
              </a:ext>
            </a:extLst>
          </p:cNvPr>
          <p:cNvSpPr txBox="1"/>
          <p:nvPr/>
        </p:nvSpPr>
        <p:spPr>
          <a:xfrm>
            <a:off x="1281892" y="4794058"/>
            <a:ext cx="1654348" cy="369332"/>
          </a:xfrm>
          <a:prstGeom prst="rect">
            <a:avLst/>
          </a:prstGeom>
          <a:solidFill>
            <a:srgbClr val="C00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E99FCB3-5F17-456F-9A7D-C1975C9E4A8C}"/>
                  </a:ext>
                </a:extLst>
              </p:cNvPr>
              <p:cNvSpPr txBox="1"/>
              <p:nvPr/>
            </p:nvSpPr>
            <p:spPr>
              <a:xfrm>
                <a:off x="651972" y="4794058"/>
                <a:ext cx="6299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oMath>
                  </m:oMathPara>
                </a14:m>
                <a:endParaRPr lang="en-US" sz="2400" dirty="0"/>
              </a:p>
            </p:txBody>
          </p:sp>
        </mc:Choice>
        <mc:Fallback>
          <p:sp>
            <p:nvSpPr>
              <p:cNvPr id="6" name="TextBox 5">
                <a:extLst>
                  <a:ext uri="{FF2B5EF4-FFF2-40B4-BE49-F238E27FC236}">
                    <a16:creationId xmlns:a16="http://schemas.microsoft.com/office/drawing/2014/main" id="{BE99FCB3-5F17-456F-9A7D-C1975C9E4A8C}"/>
                  </a:ext>
                </a:extLst>
              </p:cNvPr>
              <p:cNvSpPr txBox="1">
                <a:spLocks noRot="1" noChangeAspect="1" noMove="1" noResize="1" noEditPoints="1" noAdjustHandles="1" noChangeArrowheads="1" noChangeShapeType="1" noTextEdit="1"/>
              </p:cNvSpPr>
              <p:nvPr/>
            </p:nvSpPr>
            <p:spPr>
              <a:xfrm>
                <a:off x="651972" y="4794058"/>
                <a:ext cx="629920" cy="461665"/>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8626B67-7B2B-4EC1-82D1-0C18BEEB1D2E}"/>
              </a:ext>
            </a:extLst>
          </p:cNvPr>
          <p:cNvSpPr txBox="1"/>
          <p:nvPr/>
        </p:nvSpPr>
        <p:spPr>
          <a:xfrm>
            <a:off x="1281893" y="5163390"/>
            <a:ext cx="1989627"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911E8D7-F390-4D7C-BFC9-0DB50D7CD6E4}"/>
                  </a:ext>
                </a:extLst>
              </p:cNvPr>
              <p:cNvSpPr txBox="1"/>
              <p:nvPr/>
            </p:nvSpPr>
            <p:spPr>
              <a:xfrm>
                <a:off x="129209" y="5111128"/>
                <a:ext cx="11526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10" name="TextBox 9">
                <a:extLst>
                  <a:ext uri="{FF2B5EF4-FFF2-40B4-BE49-F238E27FC236}">
                    <a16:creationId xmlns:a16="http://schemas.microsoft.com/office/drawing/2014/main" id="{C911E8D7-F390-4D7C-BFC9-0DB50D7CD6E4}"/>
                  </a:ext>
                </a:extLst>
              </p:cNvPr>
              <p:cNvSpPr txBox="1">
                <a:spLocks noRot="1" noChangeAspect="1" noMove="1" noResize="1" noEditPoints="1" noAdjustHandles="1" noChangeArrowheads="1" noChangeShapeType="1" noTextEdit="1"/>
              </p:cNvSpPr>
              <p:nvPr/>
            </p:nvSpPr>
            <p:spPr>
              <a:xfrm>
                <a:off x="129209" y="5111128"/>
                <a:ext cx="1152683"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E4B8E3B-9DAE-4004-AF74-BFB60A33F3F5}"/>
                  </a:ext>
                </a:extLst>
              </p:cNvPr>
              <p:cNvSpPr txBox="1"/>
              <p:nvPr/>
            </p:nvSpPr>
            <p:spPr>
              <a:xfrm>
                <a:off x="1645920" y="4235352"/>
                <a:ext cx="955040"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1645920" y="4235352"/>
                <a:ext cx="955040" cy="490199"/>
              </a:xfrm>
              <a:prstGeom prst="rect">
                <a:avLst/>
              </a:prstGeom>
              <a:blipFill>
                <a:blip r:embed="rId5"/>
                <a:stretch>
                  <a:fillRect l="-1274"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A4FBB0E-B245-4DB4-9E49-C6BBD539D684}"/>
                  </a:ext>
                </a:extLst>
              </p:cNvPr>
              <p:cNvSpPr txBox="1"/>
              <p:nvPr/>
            </p:nvSpPr>
            <p:spPr>
              <a:xfrm>
                <a:off x="1451114" y="5656130"/>
                <a:ext cx="1485126"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13" name="TextBox 12">
                <a:extLst>
                  <a:ext uri="{FF2B5EF4-FFF2-40B4-BE49-F238E27FC236}">
                    <a16:creationId xmlns:a16="http://schemas.microsoft.com/office/drawing/2014/main" id="{5A4FBB0E-B245-4DB4-9E49-C6BBD539D684}"/>
                  </a:ext>
                </a:extLst>
              </p:cNvPr>
              <p:cNvSpPr txBox="1">
                <a:spLocks noRot="1" noChangeAspect="1" noMove="1" noResize="1" noEditPoints="1" noAdjustHandles="1" noChangeArrowheads="1" noChangeShapeType="1" noTextEdit="1"/>
              </p:cNvSpPr>
              <p:nvPr/>
            </p:nvSpPr>
            <p:spPr>
              <a:xfrm>
                <a:off x="1451114" y="5656130"/>
                <a:ext cx="1485126" cy="490199"/>
              </a:xfrm>
              <a:prstGeom prst="rect">
                <a:avLst/>
              </a:prstGeom>
              <a:blipFill>
                <a:blip r:embed="rId6"/>
                <a:stretch>
                  <a:fillRect l="-820" r="-410" b="-1250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429D4B1-3F8A-47AE-B754-5B4F7D84136A}"/>
              </a:ext>
            </a:extLst>
          </p:cNvPr>
          <p:cNvCxnSpPr/>
          <p:nvPr/>
        </p:nvCxnSpPr>
        <p:spPr>
          <a:xfrm>
            <a:off x="2936240" y="5163390"/>
            <a:ext cx="0" cy="369332"/>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E8443B2-D998-4745-A870-2D276F416413}"/>
                  </a:ext>
                </a:extLst>
              </p:cNvPr>
              <p:cNvSpPr txBox="1"/>
              <p:nvPr/>
            </p:nvSpPr>
            <p:spPr>
              <a:xfrm>
                <a:off x="3499867" y="5163390"/>
                <a:ext cx="4561049" cy="859531"/>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e>
                    </m:d>
                    <m:r>
                      <a:rPr lang="en-US" sz="2400" b="0" i="0"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i="1">
                            <a:solidFill>
                              <a:srgbClr val="C00000"/>
                            </a:solidFill>
                            <a:latin typeface="Cambria Math" panose="02040503050406030204" pitchFamily="18" charset="0"/>
                          </a:rPr>
                          <m:t>𝑝</m:t>
                        </m:r>
                      </m:sub>
                    </m:sSub>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𝑢</m:t>
                        </m:r>
                      </m:e>
                    </m:d>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𝜀</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oMath>
                </a14:m>
                <a:r>
                  <a:rPr lang="en-US" sz="2400" dirty="0"/>
                  <a:t> </a:t>
                </a:r>
              </a:p>
              <a:p>
                <a:r>
                  <a:rPr lang="en-US" sz="2400" dirty="0"/>
                  <a:t> </a:t>
                </a:r>
              </a:p>
            </p:txBody>
          </p:sp>
        </mc:Choice>
        <mc:Fallback>
          <p:sp>
            <p:nvSpPr>
              <p:cNvPr id="14" name="TextBox 13">
                <a:extLst>
                  <a:ext uri="{FF2B5EF4-FFF2-40B4-BE49-F238E27FC236}">
                    <a16:creationId xmlns:a16="http://schemas.microsoft.com/office/drawing/2014/main" id="{9E8443B2-D998-4745-A870-2D276F416413}"/>
                  </a:ext>
                </a:extLst>
              </p:cNvPr>
              <p:cNvSpPr txBox="1">
                <a:spLocks noRot="1" noChangeAspect="1" noMove="1" noResize="1" noEditPoints="1" noAdjustHandles="1" noChangeArrowheads="1" noChangeShapeType="1" noTextEdit="1"/>
              </p:cNvSpPr>
              <p:nvPr/>
            </p:nvSpPr>
            <p:spPr>
              <a:xfrm>
                <a:off x="3499867" y="5163390"/>
                <a:ext cx="4561049" cy="859531"/>
              </a:xfrm>
              <a:prstGeom prst="rect">
                <a:avLst/>
              </a:prstGeom>
              <a:blipFill>
                <a:blip r:embed="rId7"/>
                <a:stretch>
                  <a:fillRect l="-267"/>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42F7A2C5-44A6-4DAA-B895-953A8D50618C}"/>
              </a:ext>
            </a:extLst>
          </p:cNvPr>
          <p:cNvSpPr/>
          <p:nvPr/>
        </p:nvSpPr>
        <p:spPr>
          <a:xfrm rot="5400000">
            <a:off x="2915914" y="5627203"/>
            <a:ext cx="375919" cy="33526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6F014C0-5007-45A2-819F-AFE570704844}"/>
                  </a:ext>
                </a:extLst>
              </p:cNvPr>
              <p:cNvSpPr txBox="1"/>
              <p:nvPr/>
            </p:nvSpPr>
            <p:spPr>
              <a:xfrm>
                <a:off x="2671207" y="6092765"/>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17" name="TextBox 16">
                <a:extLst>
                  <a:ext uri="{FF2B5EF4-FFF2-40B4-BE49-F238E27FC236}">
                    <a16:creationId xmlns:a16="http://schemas.microsoft.com/office/drawing/2014/main" id="{F6F014C0-5007-45A2-819F-AFE570704844}"/>
                  </a:ext>
                </a:extLst>
              </p:cNvPr>
              <p:cNvSpPr txBox="1">
                <a:spLocks noRot="1" noChangeAspect="1" noMove="1" noResize="1" noEditPoints="1" noAdjustHandles="1" noChangeArrowheads="1" noChangeShapeType="1" noTextEdit="1"/>
              </p:cNvSpPr>
              <p:nvPr/>
            </p:nvSpPr>
            <p:spPr>
              <a:xfrm>
                <a:off x="2671207" y="6092765"/>
                <a:ext cx="865332" cy="46166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8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Sketch Stitching</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 Suppose we want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oMath>
                </a14:m>
                <a:endParaRPr lang="en-US" dirty="0"/>
              </a:p>
              <a:p>
                <a:r>
                  <a:rPr lang="en-US" dirty="0"/>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oMath>
                </a14:m>
                <a:endParaRPr lang="en-US" dirty="0"/>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18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3AFBAD-A273-4DB6-90B1-B634F6867351}"/>
              </a:ext>
            </a:extLst>
          </p:cNvPr>
          <p:cNvSpPr txBox="1"/>
          <p:nvPr/>
        </p:nvSpPr>
        <p:spPr>
          <a:xfrm>
            <a:off x="3080211" y="3998850"/>
            <a:ext cx="3239303" cy="369332"/>
          </a:xfrm>
          <a:prstGeom prst="rect">
            <a:avLst/>
          </a:prstGeom>
          <a:solidFill>
            <a:srgbClr val="C00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E99FCB3-5F17-456F-9A7D-C1975C9E4A8C}"/>
                  </a:ext>
                </a:extLst>
              </p:cNvPr>
              <p:cNvSpPr txBox="1"/>
              <p:nvPr/>
            </p:nvSpPr>
            <p:spPr>
              <a:xfrm>
                <a:off x="4414506" y="4703177"/>
                <a:ext cx="6299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oMath>
                  </m:oMathPara>
                </a14:m>
                <a:endParaRPr lang="en-US" sz="2400" dirty="0"/>
              </a:p>
            </p:txBody>
          </p:sp>
        </mc:Choice>
        <mc:Fallback>
          <p:sp>
            <p:nvSpPr>
              <p:cNvPr id="6" name="TextBox 5">
                <a:extLst>
                  <a:ext uri="{FF2B5EF4-FFF2-40B4-BE49-F238E27FC236}">
                    <a16:creationId xmlns:a16="http://schemas.microsoft.com/office/drawing/2014/main" id="{BE99FCB3-5F17-456F-9A7D-C1975C9E4A8C}"/>
                  </a:ext>
                </a:extLst>
              </p:cNvPr>
              <p:cNvSpPr txBox="1">
                <a:spLocks noRot="1" noChangeAspect="1" noMove="1" noResize="1" noEditPoints="1" noAdjustHandles="1" noChangeArrowheads="1" noChangeShapeType="1" noTextEdit="1"/>
              </p:cNvSpPr>
              <p:nvPr/>
            </p:nvSpPr>
            <p:spPr>
              <a:xfrm>
                <a:off x="4414506" y="4703177"/>
                <a:ext cx="629920" cy="461665"/>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8626B67-7B2B-4EC1-82D1-0C18BEEB1D2E}"/>
              </a:ext>
            </a:extLst>
          </p:cNvPr>
          <p:cNvSpPr txBox="1"/>
          <p:nvPr/>
        </p:nvSpPr>
        <p:spPr>
          <a:xfrm>
            <a:off x="6319515" y="3994243"/>
            <a:ext cx="3351072"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911E8D7-F390-4D7C-BFC9-0DB50D7CD6E4}"/>
                  </a:ext>
                </a:extLst>
              </p:cNvPr>
              <p:cNvSpPr txBox="1"/>
              <p:nvPr/>
            </p:nvSpPr>
            <p:spPr>
              <a:xfrm>
                <a:off x="5665304" y="5126449"/>
                <a:ext cx="10868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10" name="TextBox 9">
                <a:extLst>
                  <a:ext uri="{FF2B5EF4-FFF2-40B4-BE49-F238E27FC236}">
                    <a16:creationId xmlns:a16="http://schemas.microsoft.com/office/drawing/2014/main" id="{C911E8D7-F390-4D7C-BFC9-0DB50D7CD6E4}"/>
                  </a:ext>
                </a:extLst>
              </p:cNvPr>
              <p:cNvSpPr txBox="1">
                <a:spLocks noRot="1" noChangeAspect="1" noMove="1" noResize="1" noEditPoints="1" noAdjustHandles="1" noChangeArrowheads="1" noChangeShapeType="1" noTextEdit="1"/>
              </p:cNvSpPr>
              <p:nvPr/>
            </p:nvSpPr>
            <p:spPr>
              <a:xfrm>
                <a:off x="5665304" y="5126449"/>
                <a:ext cx="108687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E4B8E3B-9DAE-4004-AF74-BFB60A33F3F5}"/>
                  </a:ext>
                </a:extLst>
              </p:cNvPr>
              <p:cNvSpPr txBox="1"/>
              <p:nvPr/>
            </p:nvSpPr>
            <p:spPr>
              <a:xfrm>
                <a:off x="4257039" y="3417633"/>
                <a:ext cx="955040"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4257039" y="3417633"/>
                <a:ext cx="955040" cy="490199"/>
              </a:xfrm>
              <a:prstGeom prst="rect">
                <a:avLst/>
              </a:prstGeom>
              <a:blipFill>
                <a:blip r:embed="rId5"/>
                <a:stretch>
                  <a:fillRect l="-1274"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A4FBB0E-B245-4DB4-9E49-C6BBD539D684}"/>
                  </a:ext>
                </a:extLst>
              </p:cNvPr>
              <p:cNvSpPr txBox="1"/>
              <p:nvPr/>
            </p:nvSpPr>
            <p:spPr>
              <a:xfrm>
                <a:off x="5347252" y="3122465"/>
                <a:ext cx="1485346"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13" name="TextBox 12">
                <a:extLst>
                  <a:ext uri="{FF2B5EF4-FFF2-40B4-BE49-F238E27FC236}">
                    <a16:creationId xmlns:a16="http://schemas.microsoft.com/office/drawing/2014/main" id="{5A4FBB0E-B245-4DB4-9E49-C6BBD539D684}"/>
                  </a:ext>
                </a:extLst>
              </p:cNvPr>
              <p:cNvSpPr txBox="1">
                <a:spLocks noRot="1" noChangeAspect="1" noMove="1" noResize="1" noEditPoints="1" noAdjustHandles="1" noChangeArrowheads="1" noChangeShapeType="1" noTextEdit="1"/>
              </p:cNvSpPr>
              <p:nvPr/>
            </p:nvSpPr>
            <p:spPr>
              <a:xfrm>
                <a:off x="5347252" y="3122465"/>
                <a:ext cx="1485346" cy="490199"/>
              </a:xfrm>
              <a:prstGeom prst="rect">
                <a:avLst/>
              </a:prstGeom>
              <a:blipFill>
                <a:blip r:embed="rId6"/>
                <a:stretch>
                  <a:fillRect l="-820" r="-410"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E8443B2-D998-4745-A870-2D276F416413}"/>
                  </a:ext>
                </a:extLst>
              </p:cNvPr>
              <p:cNvSpPr txBox="1"/>
              <p:nvPr/>
            </p:nvSpPr>
            <p:spPr>
              <a:xfrm>
                <a:off x="5886847" y="3429000"/>
                <a:ext cx="4561049" cy="8595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e>
                      </m:d>
                      <m:r>
                        <a:rPr lang="en-US" sz="2400" b="0" i="0"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i="1">
                              <a:solidFill>
                                <a:srgbClr val="C00000"/>
                              </a:solidFill>
                              <a:latin typeface="Cambria Math" panose="02040503050406030204" pitchFamily="18" charset="0"/>
                            </a:rPr>
                            <m:t>𝑝</m:t>
                          </m:r>
                        </m:sub>
                      </m:sSub>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𝑢</m:t>
                          </m:r>
                        </m:e>
                      </m:d>
                    </m:oMath>
                  </m:oMathPara>
                </a14:m>
                <a:endParaRPr lang="en-US" sz="2400" dirty="0"/>
              </a:p>
              <a:p>
                <a:r>
                  <a:rPr lang="en-US" sz="2400" dirty="0"/>
                  <a:t> </a:t>
                </a:r>
              </a:p>
            </p:txBody>
          </p:sp>
        </mc:Choice>
        <mc:Fallback>
          <p:sp>
            <p:nvSpPr>
              <p:cNvPr id="14" name="TextBox 13">
                <a:extLst>
                  <a:ext uri="{FF2B5EF4-FFF2-40B4-BE49-F238E27FC236}">
                    <a16:creationId xmlns:a16="http://schemas.microsoft.com/office/drawing/2014/main" id="{9E8443B2-D998-4745-A870-2D276F416413}"/>
                  </a:ext>
                </a:extLst>
              </p:cNvPr>
              <p:cNvSpPr txBox="1">
                <a:spLocks noRot="1" noChangeAspect="1" noMove="1" noResize="1" noEditPoints="1" noAdjustHandles="1" noChangeArrowheads="1" noChangeShapeType="1" noTextEdit="1"/>
              </p:cNvSpPr>
              <p:nvPr/>
            </p:nvSpPr>
            <p:spPr>
              <a:xfrm>
                <a:off x="5886847" y="3429000"/>
                <a:ext cx="4561049" cy="859531"/>
              </a:xfrm>
              <a:prstGeom prst="rect">
                <a:avLst/>
              </a:prstGeom>
              <a:blipFill>
                <a:blip r:embed="rId7"/>
                <a:stretch>
                  <a:fillRect/>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42F7A2C5-44A6-4DAA-B895-953A8D50618C}"/>
              </a:ext>
            </a:extLst>
          </p:cNvPr>
          <p:cNvSpPr/>
          <p:nvPr/>
        </p:nvSpPr>
        <p:spPr>
          <a:xfrm rot="5400000">
            <a:off x="4542265" y="3016207"/>
            <a:ext cx="375919" cy="3178577"/>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6F014C0-5007-45A2-819F-AFE570704844}"/>
                  </a:ext>
                </a:extLst>
              </p:cNvPr>
              <p:cNvSpPr txBox="1"/>
              <p:nvPr/>
            </p:nvSpPr>
            <p:spPr>
              <a:xfrm>
                <a:off x="7662307" y="4718566"/>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17" name="TextBox 16">
                <a:extLst>
                  <a:ext uri="{FF2B5EF4-FFF2-40B4-BE49-F238E27FC236}">
                    <a16:creationId xmlns:a16="http://schemas.microsoft.com/office/drawing/2014/main" id="{F6F014C0-5007-45A2-819F-AFE570704844}"/>
                  </a:ext>
                </a:extLst>
              </p:cNvPr>
              <p:cNvSpPr txBox="1">
                <a:spLocks noRot="1" noChangeAspect="1" noMove="1" noResize="1" noEditPoints="1" noAdjustHandles="1" noChangeArrowheads="1" noChangeShapeType="1" noTextEdit="1"/>
              </p:cNvSpPr>
              <p:nvPr/>
            </p:nvSpPr>
            <p:spPr>
              <a:xfrm>
                <a:off x="7662307" y="4718566"/>
                <a:ext cx="865332" cy="461665"/>
              </a:xfrm>
              <a:prstGeom prst="rect">
                <a:avLst/>
              </a:prstGeom>
              <a:blipFill>
                <a:blip r:embed="rId8"/>
                <a:stretch>
                  <a:fillRect/>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55E90D7A-6DDE-424B-8CEB-3C40B81D4BD7}"/>
              </a:ext>
            </a:extLst>
          </p:cNvPr>
          <p:cNvSpPr/>
          <p:nvPr/>
        </p:nvSpPr>
        <p:spPr>
          <a:xfrm rot="5400000">
            <a:off x="7847706" y="2980790"/>
            <a:ext cx="375919" cy="3249412"/>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52735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71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Sketch Stitching</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 Suppose we want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oMath>
                </a14:m>
                <a:r>
                  <a:rPr lang="en-US" dirty="0"/>
                  <a:t> and </a:t>
                </a:r>
                <a14:m>
                  <m:oMath xmlns:m="http://schemas.openxmlformats.org/officeDocument/2006/math">
                    <m:r>
                      <a:rPr lang="en-US" i="1">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𝑏</m:t>
                        </m:r>
                      </m:sub>
                    </m:sSub>
                  </m:oMath>
                </a14:m>
                <a:endParaRPr lang="en-US" dirty="0"/>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18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3AFBAD-A273-4DB6-90B1-B634F6867351}"/>
              </a:ext>
            </a:extLst>
          </p:cNvPr>
          <p:cNvSpPr txBox="1"/>
          <p:nvPr/>
        </p:nvSpPr>
        <p:spPr>
          <a:xfrm>
            <a:off x="3080211" y="3998850"/>
            <a:ext cx="3239303" cy="369332"/>
          </a:xfrm>
          <a:prstGeom prst="rect">
            <a:avLst/>
          </a:prstGeom>
          <a:solidFill>
            <a:srgbClr val="C00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E99FCB3-5F17-456F-9A7D-C1975C9E4A8C}"/>
                  </a:ext>
                </a:extLst>
              </p:cNvPr>
              <p:cNvSpPr txBox="1"/>
              <p:nvPr/>
            </p:nvSpPr>
            <p:spPr>
              <a:xfrm>
                <a:off x="4414506" y="4703177"/>
                <a:ext cx="6299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oMath>
                  </m:oMathPara>
                </a14:m>
                <a:endParaRPr lang="en-US" sz="2400" dirty="0"/>
              </a:p>
            </p:txBody>
          </p:sp>
        </mc:Choice>
        <mc:Fallback>
          <p:sp>
            <p:nvSpPr>
              <p:cNvPr id="6" name="TextBox 5">
                <a:extLst>
                  <a:ext uri="{FF2B5EF4-FFF2-40B4-BE49-F238E27FC236}">
                    <a16:creationId xmlns:a16="http://schemas.microsoft.com/office/drawing/2014/main" id="{BE99FCB3-5F17-456F-9A7D-C1975C9E4A8C}"/>
                  </a:ext>
                </a:extLst>
              </p:cNvPr>
              <p:cNvSpPr txBox="1">
                <a:spLocks noRot="1" noChangeAspect="1" noMove="1" noResize="1" noEditPoints="1" noAdjustHandles="1" noChangeArrowheads="1" noChangeShapeType="1" noTextEdit="1"/>
              </p:cNvSpPr>
              <p:nvPr/>
            </p:nvSpPr>
            <p:spPr>
              <a:xfrm>
                <a:off x="4414506" y="4703177"/>
                <a:ext cx="629920" cy="461665"/>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8626B67-7B2B-4EC1-82D1-0C18BEEB1D2E}"/>
              </a:ext>
            </a:extLst>
          </p:cNvPr>
          <p:cNvSpPr txBox="1"/>
          <p:nvPr/>
        </p:nvSpPr>
        <p:spPr>
          <a:xfrm>
            <a:off x="6319513" y="3994243"/>
            <a:ext cx="3351073"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911E8D7-F390-4D7C-BFC9-0DB50D7CD6E4}"/>
                  </a:ext>
                </a:extLst>
              </p:cNvPr>
              <p:cNvSpPr txBox="1"/>
              <p:nvPr/>
            </p:nvSpPr>
            <p:spPr>
              <a:xfrm>
                <a:off x="5526157" y="6023530"/>
                <a:ext cx="10867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10" name="TextBox 9">
                <a:extLst>
                  <a:ext uri="{FF2B5EF4-FFF2-40B4-BE49-F238E27FC236}">
                    <a16:creationId xmlns:a16="http://schemas.microsoft.com/office/drawing/2014/main" id="{C911E8D7-F390-4D7C-BFC9-0DB50D7CD6E4}"/>
                  </a:ext>
                </a:extLst>
              </p:cNvPr>
              <p:cNvSpPr txBox="1">
                <a:spLocks noRot="1" noChangeAspect="1" noMove="1" noResize="1" noEditPoints="1" noAdjustHandles="1" noChangeArrowheads="1" noChangeShapeType="1" noTextEdit="1"/>
              </p:cNvSpPr>
              <p:nvPr/>
            </p:nvSpPr>
            <p:spPr>
              <a:xfrm>
                <a:off x="5526157" y="6023530"/>
                <a:ext cx="108676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E4B8E3B-9DAE-4004-AF74-BFB60A33F3F5}"/>
                  </a:ext>
                </a:extLst>
              </p:cNvPr>
              <p:cNvSpPr txBox="1"/>
              <p:nvPr/>
            </p:nvSpPr>
            <p:spPr>
              <a:xfrm>
                <a:off x="4257039" y="3417633"/>
                <a:ext cx="955040"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4257039" y="3417633"/>
                <a:ext cx="955040" cy="490199"/>
              </a:xfrm>
              <a:prstGeom prst="rect">
                <a:avLst/>
              </a:prstGeom>
              <a:blipFill>
                <a:blip r:embed="rId5"/>
                <a:stretch>
                  <a:fillRect l="-1274"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A4FBB0E-B245-4DB4-9E49-C6BBD539D684}"/>
                  </a:ext>
                </a:extLst>
              </p:cNvPr>
              <p:cNvSpPr txBox="1"/>
              <p:nvPr/>
            </p:nvSpPr>
            <p:spPr>
              <a:xfrm>
                <a:off x="5347252" y="3122465"/>
                <a:ext cx="1485346"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13" name="TextBox 12">
                <a:extLst>
                  <a:ext uri="{FF2B5EF4-FFF2-40B4-BE49-F238E27FC236}">
                    <a16:creationId xmlns:a16="http://schemas.microsoft.com/office/drawing/2014/main" id="{5A4FBB0E-B245-4DB4-9E49-C6BBD539D684}"/>
                  </a:ext>
                </a:extLst>
              </p:cNvPr>
              <p:cNvSpPr txBox="1">
                <a:spLocks noRot="1" noChangeAspect="1" noMove="1" noResize="1" noEditPoints="1" noAdjustHandles="1" noChangeArrowheads="1" noChangeShapeType="1" noTextEdit="1"/>
              </p:cNvSpPr>
              <p:nvPr/>
            </p:nvSpPr>
            <p:spPr>
              <a:xfrm>
                <a:off x="5347252" y="3122465"/>
                <a:ext cx="1485346" cy="490199"/>
              </a:xfrm>
              <a:prstGeom prst="rect">
                <a:avLst/>
              </a:prstGeom>
              <a:blipFill>
                <a:blip r:embed="rId6"/>
                <a:stretch>
                  <a:fillRect l="-820" r="-410"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E8443B2-D998-4745-A870-2D276F416413}"/>
                  </a:ext>
                </a:extLst>
              </p:cNvPr>
              <p:cNvSpPr txBox="1"/>
              <p:nvPr/>
            </p:nvSpPr>
            <p:spPr>
              <a:xfrm>
                <a:off x="5886847" y="3429000"/>
                <a:ext cx="4561049" cy="8595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e>
                      </m:d>
                      <m:r>
                        <a:rPr lang="en-US" sz="2400" b="0" i="0"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i="1">
                              <a:solidFill>
                                <a:srgbClr val="C00000"/>
                              </a:solidFill>
                              <a:latin typeface="Cambria Math" panose="02040503050406030204" pitchFamily="18" charset="0"/>
                            </a:rPr>
                            <m:t>𝑝</m:t>
                          </m:r>
                        </m:sub>
                      </m:sSub>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𝑢</m:t>
                          </m:r>
                        </m:e>
                      </m:d>
                    </m:oMath>
                  </m:oMathPara>
                </a14:m>
                <a:endParaRPr lang="en-US" sz="2400" dirty="0"/>
              </a:p>
              <a:p>
                <a:r>
                  <a:rPr lang="en-US" sz="2400" dirty="0"/>
                  <a:t> </a:t>
                </a:r>
              </a:p>
            </p:txBody>
          </p:sp>
        </mc:Choice>
        <mc:Fallback>
          <p:sp>
            <p:nvSpPr>
              <p:cNvPr id="14" name="TextBox 13">
                <a:extLst>
                  <a:ext uri="{FF2B5EF4-FFF2-40B4-BE49-F238E27FC236}">
                    <a16:creationId xmlns:a16="http://schemas.microsoft.com/office/drawing/2014/main" id="{9E8443B2-D998-4745-A870-2D276F416413}"/>
                  </a:ext>
                </a:extLst>
              </p:cNvPr>
              <p:cNvSpPr txBox="1">
                <a:spLocks noRot="1" noChangeAspect="1" noMove="1" noResize="1" noEditPoints="1" noAdjustHandles="1" noChangeArrowheads="1" noChangeShapeType="1" noTextEdit="1"/>
              </p:cNvSpPr>
              <p:nvPr/>
            </p:nvSpPr>
            <p:spPr>
              <a:xfrm>
                <a:off x="5886847" y="3429000"/>
                <a:ext cx="4561049" cy="859531"/>
              </a:xfrm>
              <a:prstGeom prst="rect">
                <a:avLst/>
              </a:prstGeom>
              <a:blipFill>
                <a:blip r:embed="rId7"/>
                <a:stretch>
                  <a:fillRect/>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42F7A2C5-44A6-4DAA-B895-953A8D50618C}"/>
              </a:ext>
            </a:extLst>
          </p:cNvPr>
          <p:cNvSpPr/>
          <p:nvPr/>
        </p:nvSpPr>
        <p:spPr>
          <a:xfrm rot="5400000">
            <a:off x="4542265" y="3016207"/>
            <a:ext cx="375919" cy="3178577"/>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6F014C0-5007-45A2-819F-AFE570704844}"/>
                  </a:ext>
                </a:extLst>
              </p:cNvPr>
              <p:cNvSpPr txBox="1"/>
              <p:nvPr/>
            </p:nvSpPr>
            <p:spPr>
              <a:xfrm>
                <a:off x="6717427" y="5203606"/>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1</m:t>
                          </m:r>
                        </m:sub>
                      </m:sSub>
                    </m:oMath>
                  </m:oMathPara>
                </a14:m>
                <a:endParaRPr lang="en-US" sz="2400" dirty="0"/>
              </a:p>
            </p:txBody>
          </p:sp>
        </mc:Choice>
        <mc:Fallback>
          <p:sp>
            <p:nvSpPr>
              <p:cNvPr id="17" name="TextBox 16">
                <a:extLst>
                  <a:ext uri="{FF2B5EF4-FFF2-40B4-BE49-F238E27FC236}">
                    <a16:creationId xmlns:a16="http://schemas.microsoft.com/office/drawing/2014/main" id="{F6F014C0-5007-45A2-819F-AFE570704844}"/>
                  </a:ext>
                </a:extLst>
              </p:cNvPr>
              <p:cNvSpPr txBox="1">
                <a:spLocks noRot="1" noChangeAspect="1" noMove="1" noResize="1" noEditPoints="1" noAdjustHandles="1" noChangeArrowheads="1" noChangeShapeType="1" noTextEdit="1"/>
              </p:cNvSpPr>
              <p:nvPr/>
            </p:nvSpPr>
            <p:spPr>
              <a:xfrm>
                <a:off x="6717427" y="5203606"/>
                <a:ext cx="865332" cy="461665"/>
              </a:xfrm>
              <a:prstGeom prst="rect">
                <a:avLst/>
              </a:prstGeom>
              <a:blipFill>
                <a:blip r:embed="rId8"/>
                <a:stretch>
                  <a:fillRect b="-1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55E90D7A-6DDE-424B-8CEB-3C40B81D4BD7}"/>
              </a:ext>
            </a:extLst>
          </p:cNvPr>
          <p:cNvSpPr/>
          <p:nvPr/>
        </p:nvSpPr>
        <p:spPr>
          <a:xfrm rot="5400000">
            <a:off x="6973542" y="4145889"/>
            <a:ext cx="375919" cy="163152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61C8EC-7A62-48C1-9A1B-66BF8FB0BB2B}"/>
              </a:ext>
            </a:extLst>
          </p:cNvPr>
          <p:cNvSpPr txBox="1"/>
          <p:nvPr/>
        </p:nvSpPr>
        <p:spPr>
          <a:xfrm>
            <a:off x="6322920" y="4344028"/>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8" name="TextBox 17">
            <a:extLst>
              <a:ext uri="{FF2B5EF4-FFF2-40B4-BE49-F238E27FC236}">
                <a16:creationId xmlns:a16="http://schemas.microsoft.com/office/drawing/2014/main" id="{A32CAFFE-F0F6-4F10-A048-0FAABC86B43B}"/>
              </a:ext>
            </a:extLst>
          </p:cNvPr>
          <p:cNvSpPr txBox="1"/>
          <p:nvPr/>
        </p:nvSpPr>
        <p:spPr>
          <a:xfrm>
            <a:off x="7977266" y="4350368"/>
            <a:ext cx="1700142"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20" name="Right Brace 19">
            <a:extLst>
              <a:ext uri="{FF2B5EF4-FFF2-40B4-BE49-F238E27FC236}">
                <a16:creationId xmlns:a16="http://schemas.microsoft.com/office/drawing/2014/main" id="{34BBD8FD-218B-4002-9234-1296349C8FEE}"/>
              </a:ext>
            </a:extLst>
          </p:cNvPr>
          <p:cNvSpPr/>
          <p:nvPr/>
        </p:nvSpPr>
        <p:spPr>
          <a:xfrm rot="5400000">
            <a:off x="8631294" y="4145890"/>
            <a:ext cx="375919" cy="163152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3786FA5-CAF7-479F-AA80-5B4C1AD8A6EF}"/>
                  </a:ext>
                </a:extLst>
              </p:cNvPr>
              <p:cNvSpPr txBox="1"/>
              <p:nvPr/>
            </p:nvSpPr>
            <p:spPr>
              <a:xfrm>
                <a:off x="8386587" y="5203606"/>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p:sp>
            <p:nvSpPr>
              <p:cNvPr id="21" name="TextBox 20">
                <a:extLst>
                  <a:ext uri="{FF2B5EF4-FFF2-40B4-BE49-F238E27FC236}">
                    <a16:creationId xmlns:a16="http://schemas.microsoft.com/office/drawing/2014/main" id="{53786FA5-CAF7-479F-AA80-5B4C1AD8A6EF}"/>
                  </a:ext>
                </a:extLst>
              </p:cNvPr>
              <p:cNvSpPr txBox="1">
                <a:spLocks noRot="1" noChangeAspect="1" noMove="1" noResize="1" noEditPoints="1" noAdjustHandles="1" noChangeArrowheads="1" noChangeShapeType="1" noTextEdit="1"/>
              </p:cNvSpPr>
              <p:nvPr/>
            </p:nvSpPr>
            <p:spPr>
              <a:xfrm>
                <a:off x="8386587" y="5203606"/>
                <a:ext cx="865332" cy="461665"/>
              </a:xfrm>
              <a:prstGeom prst="rect">
                <a:avLst/>
              </a:prstGeom>
              <a:blipFill>
                <a:blip r:embed="rId9"/>
                <a:stretch>
                  <a:fillRect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366BDAC-03C5-40B7-A2F9-9D22F2527A62}"/>
                  </a:ext>
                </a:extLst>
              </p:cNvPr>
              <p:cNvSpPr txBox="1"/>
              <p:nvPr/>
            </p:nvSpPr>
            <p:spPr>
              <a:xfrm>
                <a:off x="7570823" y="5657708"/>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22" name="TextBox 21">
                <a:extLst>
                  <a:ext uri="{FF2B5EF4-FFF2-40B4-BE49-F238E27FC236}">
                    <a16:creationId xmlns:a16="http://schemas.microsoft.com/office/drawing/2014/main" id="{C366BDAC-03C5-40B7-A2F9-9D22F2527A62}"/>
                  </a:ext>
                </a:extLst>
              </p:cNvPr>
              <p:cNvSpPr txBox="1">
                <a:spLocks noRot="1" noChangeAspect="1" noMove="1" noResize="1" noEditPoints="1" noAdjustHandles="1" noChangeArrowheads="1" noChangeShapeType="1" noTextEdit="1"/>
              </p:cNvSpPr>
              <p:nvPr/>
            </p:nvSpPr>
            <p:spPr>
              <a:xfrm>
                <a:off x="7570823" y="5657708"/>
                <a:ext cx="865332"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4900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Sketch Stitching</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 Suppose we want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oMath>
                </a14:m>
                <a:r>
                  <a:rPr lang="en-US" dirty="0"/>
                  <a:t> and </a:t>
                </a:r>
                <a14:m>
                  <m:oMath xmlns:m="http://schemas.openxmlformats.org/officeDocument/2006/math">
                    <m:r>
                      <a:rPr lang="en-US" i="1">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𝑏</m:t>
                        </m:r>
                      </m:sub>
                    </m:sSub>
                  </m:oMath>
                </a14:m>
                <a:endParaRPr lang="en-US" dirty="0"/>
              </a:p>
              <a:p>
                <a:r>
                  <a:rPr lang="en-US" dirty="0"/>
                  <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b="0" i="0"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e>
                    </m:d>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r>
                      <a:rPr lang="en-US" b="0" i="1" smtClean="0">
                        <a:solidFill>
                          <a:srgbClr val="C00000"/>
                        </a:solidFill>
                        <a:latin typeface="Cambria Math" panose="02040503050406030204" pitchFamily="18" charset="0"/>
                      </a:rPr>
                      <m:t>)</m:t>
                    </m:r>
                  </m:oMath>
                </a14:m>
                <a:endParaRPr lang="en-US" dirty="0"/>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185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B951821-080A-DD5A-AFB7-06C262694ECE}"/>
              </a:ext>
            </a:extLst>
          </p:cNvPr>
          <p:cNvSpPr txBox="1"/>
          <p:nvPr/>
        </p:nvSpPr>
        <p:spPr>
          <a:xfrm>
            <a:off x="3080211" y="3998850"/>
            <a:ext cx="3239303" cy="369332"/>
          </a:xfrm>
          <a:prstGeom prst="rect">
            <a:avLst/>
          </a:prstGeom>
          <a:solidFill>
            <a:srgbClr val="C00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DF61CD7-69E3-4F29-63E9-1E22C47BA1F8}"/>
                  </a:ext>
                </a:extLst>
              </p:cNvPr>
              <p:cNvSpPr txBox="1"/>
              <p:nvPr/>
            </p:nvSpPr>
            <p:spPr>
              <a:xfrm>
                <a:off x="4414506" y="4703177"/>
                <a:ext cx="6299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oMath>
                  </m:oMathPara>
                </a14:m>
                <a:endParaRPr lang="en-US" sz="2400" dirty="0"/>
              </a:p>
            </p:txBody>
          </p:sp>
        </mc:Choice>
        <mc:Fallback>
          <p:sp>
            <p:nvSpPr>
              <p:cNvPr id="5" name="TextBox 4">
                <a:extLst>
                  <a:ext uri="{FF2B5EF4-FFF2-40B4-BE49-F238E27FC236}">
                    <a16:creationId xmlns:a16="http://schemas.microsoft.com/office/drawing/2014/main" id="{3DF61CD7-69E3-4F29-63E9-1E22C47BA1F8}"/>
                  </a:ext>
                </a:extLst>
              </p:cNvPr>
              <p:cNvSpPr txBox="1">
                <a:spLocks noRot="1" noChangeAspect="1" noMove="1" noResize="1" noEditPoints="1" noAdjustHandles="1" noChangeArrowheads="1" noChangeShapeType="1" noTextEdit="1"/>
              </p:cNvSpPr>
              <p:nvPr/>
            </p:nvSpPr>
            <p:spPr>
              <a:xfrm>
                <a:off x="4414506" y="4703177"/>
                <a:ext cx="629920" cy="461665"/>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286F29A-99A6-0221-D040-7DD10388C9C8}"/>
              </a:ext>
            </a:extLst>
          </p:cNvPr>
          <p:cNvSpPr txBox="1"/>
          <p:nvPr/>
        </p:nvSpPr>
        <p:spPr>
          <a:xfrm>
            <a:off x="6319513" y="3994243"/>
            <a:ext cx="3351073"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B5F3C51-B663-FAF5-7C6B-CB9A7312B496}"/>
                  </a:ext>
                </a:extLst>
              </p:cNvPr>
              <p:cNvSpPr txBox="1"/>
              <p:nvPr/>
            </p:nvSpPr>
            <p:spPr>
              <a:xfrm>
                <a:off x="5526157" y="6023530"/>
                <a:ext cx="10867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11" name="TextBox 10">
                <a:extLst>
                  <a:ext uri="{FF2B5EF4-FFF2-40B4-BE49-F238E27FC236}">
                    <a16:creationId xmlns:a16="http://schemas.microsoft.com/office/drawing/2014/main" id="{CB5F3C51-B663-FAF5-7C6B-CB9A7312B496}"/>
                  </a:ext>
                </a:extLst>
              </p:cNvPr>
              <p:cNvSpPr txBox="1">
                <a:spLocks noRot="1" noChangeAspect="1" noMove="1" noResize="1" noEditPoints="1" noAdjustHandles="1" noChangeArrowheads="1" noChangeShapeType="1" noTextEdit="1"/>
              </p:cNvSpPr>
              <p:nvPr/>
            </p:nvSpPr>
            <p:spPr>
              <a:xfrm>
                <a:off x="5526157" y="6023530"/>
                <a:ext cx="108676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78E91A5-BBF0-F3FC-C085-3453BCB5B538}"/>
                  </a:ext>
                </a:extLst>
              </p:cNvPr>
              <p:cNvSpPr txBox="1"/>
              <p:nvPr/>
            </p:nvSpPr>
            <p:spPr>
              <a:xfrm>
                <a:off x="4257039" y="3417633"/>
                <a:ext cx="955040"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23" name="TextBox 22">
                <a:extLst>
                  <a:ext uri="{FF2B5EF4-FFF2-40B4-BE49-F238E27FC236}">
                    <a16:creationId xmlns:a16="http://schemas.microsoft.com/office/drawing/2014/main" id="{778E91A5-BBF0-F3FC-C085-3453BCB5B538}"/>
                  </a:ext>
                </a:extLst>
              </p:cNvPr>
              <p:cNvSpPr txBox="1">
                <a:spLocks noRot="1" noChangeAspect="1" noMove="1" noResize="1" noEditPoints="1" noAdjustHandles="1" noChangeArrowheads="1" noChangeShapeType="1" noTextEdit="1"/>
              </p:cNvSpPr>
              <p:nvPr/>
            </p:nvSpPr>
            <p:spPr>
              <a:xfrm>
                <a:off x="4257039" y="3417633"/>
                <a:ext cx="955040" cy="490199"/>
              </a:xfrm>
              <a:prstGeom prst="rect">
                <a:avLst/>
              </a:prstGeom>
              <a:blipFill>
                <a:blip r:embed="rId5"/>
                <a:stretch>
                  <a:fillRect l="-1274"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5B977D3-3807-30B7-8E12-F52E9DA4EBD3}"/>
                  </a:ext>
                </a:extLst>
              </p:cNvPr>
              <p:cNvSpPr txBox="1"/>
              <p:nvPr/>
            </p:nvSpPr>
            <p:spPr>
              <a:xfrm>
                <a:off x="5347252" y="3122465"/>
                <a:ext cx="1485346"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24" name="TextBox 23">
                <a:extLst>
                  <a:ext uri="{FF2B5EF4-FFF2-40B4-BE49-F238E27FC236}">
                    <a16:creationId xmlns:a16="http://schemas.microsoft.com/office/drawing/2014/main" id="{95B977D3-3807-30B7-8E12-F52E9DA4EBD3}"/>
                  </a:ext>
                </a:extLst>
              </p:cNvPr>
              <p:cNvSpPr txBox="1">
                <a:spLocks noRot="1" noChangeAspect="1" noMove="1" noResize="1" noEditPoints="1" noAdjustHandles="1" noChangeArrowheads="1" noChangeShapeType="1" noTextEdit="1"/>
              </p:cNvSpPr>
              <p:nvPr/>
            </p:nvSpPr>
            <p:spPr>
              <a:xfrm>
                <a:off x="5347252" y="3122465"/>
                <a:ext cx="1485346" cy="490199"/>
              </a:xfrm>
              <a:prstGeom prst="rect">
                <a:avLst/>
              </a:prstGeom>
              <a:blipFill>
                <a:blip r:embed="rId6"/>
                <a:stretch>
                  <a:fillRect l="-820" r="-410"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53698B9-505E-7E1D-7E03-AAA0E856330C}"/>
                  </a:ext>
                </a:extLst>
              </p:cNvPr>
              <p:cNvSpPr txBox="1"/>
              <p:nvPr/>
            </p:nvSpPr>
            <p:spPr>
              <a:xfrm>
                <a:off x="5886847" y="3429000"/>
                <a:ext cx="4561049" cy="8595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e>
                      </m:d>
                      <m:r>
                        <a:rPr lang="en-US" sz="2400" b="0" i="0"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i="1">
                              <a:solidFill>
                                <a:srgbClr val="C00000"/>
                              </a:solidFill>
                              <a:latin typeface="Cambria Math" panose="02040503050406030204" pitchFamily="18" charset="0"/>
                            </a:rPr>
                            <m:t>𝑝</m:t>
                          </m:r>
                        </m:sub>
                      </m:sSub>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𝑢</m:t>
                          </m:r>
                        </m:e>
                      </m:d>
                    </m:oMath>
                  </m:oMathPara>
                </a14:m>
                <a:endParaRPr lang="en-US" sz="2400" dirty="0"/>
              </a:p>
              <a:p>
                <a:r>
                  <a:rPr lang="en-US" sz="2400" dirty="0"/>
                  <a:t> </a:t>
                </a:r>
              </a:p>
            </p:txBody>
          </p:sp>
        </mc:Choice>
        <mc:Fallback>
          <p:sp>
            <p:nvSpPr>
              <p:cNvPr id="25" name="TextBox 24">
                <a:extLst>
                  <a:ext uri="{FF2B5EF4-FFF2-40B4-BE49-F238E27FC236}">
                    <a16:creationId xmlns:a16="http://schemas.microsoft.com/office/drawing/2014/main" id="{453698B9-505E-7E1D-7E03-AAA0E856330C}"/>
                  </a:ext>
                </a:extLst>
              </p:cNvPr>
              <p:cNvSpPr txBox="1">
                <a:spLocks noRot="1" noChangeAspect="1" noMove="1" noResize="1" noEditPoints="1" noAdjustHandles="1" noChangeArrowheads="1" noChangeShapeType="1" noTextEdit="1"/>
              </p:cNvSpPr>
              <p:nvPr/>
            </p:nvSpPr>
            <p:spPr>
              <a:xfrm>
                <a:off x="5886847" y="3429000"/>
                <a:ext cx="4561049" cy="859531"/>
              </a:xfrm>
              <a:prstGeom prst="rect">
                <a:avLst/>
              </a:prstGeom>
              <a:blipFill>
                <a:blip r:embed="rId7"/>
                <a:stretch>
                  <a:fillRect/>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770CCB15-9DA3-8CBA-3DB8-E38CB25C76DC}"/>
              </a:ext>
            </a:extLst>
          </p:cNvPr>
          <p:cNvSpPr/>
          <p:nvPr/>
        </p:nvSpPr>
        <p:spPr>
          <a:xfrm rot="5400000">
            <a:off x="4542265" y="3016207"/>
            <a:ext cx="375919" cy="3178577"/>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1816D8A-3F08-7773-573E-5649B77F1E39}"/>
                  </a:ext>
                </a:extLst>
              </p:cNvPr>
              <p:cNvSpPr txBox="1"/>
              <p:nvPr/>
            </p:nvSpPr>
            <p:spPr>
              <a:xfrm>
                <a:off x="6717427" y="5203606"/>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1</m:t>
                          </m:r>
                        </m:sub>
                      </m:sSub>
                    </m:oMath>
                  </m:oMathPara>
                </a14:m>
                <a:endParaRPr lang="en-US" sz="2400" dirty="0"/>
              </a:p>
            </p:txBody>
          </p:sp>
        </mc:Choice>
        <mc:Fallback>
          <p:sp>
            <p:nvSpPr>
              <p:cNvPr id="27" name="TextBox 26">
                <a:extLst>
                  <a:ext uri="{FF2B5EF4-FFF2-40B4-BE49-F238E27FC236}">
                    <a16:creationId xmlns:a16="http://schemas.microsoft.com/office/drawing/2014/main" id="{91816D8A-3F08-7773-573E-5649B77F1E39}"/>
                  </a:ext>
                </a:extLst>
              </p:cNvPr>
              <p:cNvSpPr txBox="1">
                <a:spLocks noRot="1" noChangeAspect="1" noMove="1" noResize="1" noEditPoints="1" noAdjustHandles="1" noChangeArrowheads="1" noChangeShapeType="1" noTextEdit="1"/>
              </p:cNvSpPr>
              <p:nvPr/>
            </p:nvSpPr>
            <p:spPr>
              <a:xfrm>
                <a:off x="6717427" y="5203606"/>
                <a:ext cx="865332" cy="461665"/>
              </a:xfrm>
              <a:prstGeom prst="rect">
                <a:avLst/>
              </a:prstGeom>
              <a:blipFill>
                <a:blip r:embed="rId8"/>
                <a:stretch>
                  <a:fillRect b="-1333"/>
                </a:stretch>
              </a:blipFill>
            </p:spPr>
            <p:txBody>
              <a:bodyPr/>
              <a:lstStyle/>
              <a:p>
                <a:r>
                  <a:rPr lang="en-US">
                    <a:noFill/>
                  </a:rPr>
                  <a:t> </a:t>
                </a:r>
              </a:p>
            </p:txBody>
          </p:sp>
        </mc:Fallback>
      </mc:AlternateContent>
      <p:sp>
        <p:nvSpPr>
          <p:cNvPr id="28" name="Right Brace 27">
            <a:extLst>
              <a:ext uri="{FF2B5EF4-FFF2-40B4-BE49-F238E27FC236}">
                <a16:creationId xmlns:a16="http://schemas.microsoft.com/office/drawing/2014/main" id="{53533E87-D5F3-EDAB-00F2-9DAADF50A44C}"/>
              </a:ext>
            </a:extLst>
          </p:cNvPr>
          <p:cNvSpPr/>
          <p:nvPr/>
        </p:nvSpPr>
        <p:spPr>
          <a:xfrm rot="5400000">
            <a:off x="6973542" y="4145889"/>
            <a:ext cx="375919" cy="163152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TextBox 28">
            <a:extLst>
              <a:ext uri="{FF2B5EF4-FFF2-40B4-BE49-F238E27FC236}">
                <a16:creationId xmlns:a16="http://schemas.microsoft.com/office/drawing/2014/main" id="{B55BBF8E-F085-E3AE-0D8E-6F8DE023DD9C}"/>
              </a:ext>
            </a:extLst>
          </p:cNvPr>
          <p:cNvSpPr txBox="1"/>
          <p:nvPr/>
        </p:nvSpPr>
        <p:spPr>
          <a:xfrm>
            <a:off x="6322920" y="4344028"/>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30" name="TextBox 29">
            <a:extLst>
              <a:ext uri="{FF2B5EF4-FFF2-40B4-BE49-F238E27FC236}">
                <a16:creationId xmlns:a16="http://schemas.microsoft.com/office/drawing/2014/main" id="{4918CEE8-17F8-4A66-765F-D2D54D9856B0}"/>
              </a:ext>
            </a:extLst>
          </p:cNvPr>
          <p:cNvSpPr txBox="1"/>
          <p:nvPr/>
        </p:nvSpPr>
        <p:spPr>
          <a:xfrm>
            <a:off x="7973855" y="4342523"/>
            <a:ext cx="1700142"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31" name="Right Brace 30">
            <a:extLst>
              <a:ext uri="{FF2B5EF4-FFF2-40B4-BE49-F238E27FC236}">
                <a16:creationId xmlns:a16="http://schemas.microsoft.com/office/drawing/2014/main" id="{AD883D9E-F53D-BFFB-2D57-66D2B755DF6B}"/>
              </a:ext>
            </a:extLst>
          </p:cNvPr>
          <p:cNvSpPr/>
          <p:nvPr/>
        </p:nvSpPr>
        <p:spPr>
          <a:xfrm rot="5400000">
            <a:off x="8631294" y="4145890"/>
            <a:ext cx="375919" cy="163152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4A6BB96-8AE1-158B-DD27-3719409269DC}"/>
                  </a:ext>
                </a:extLst>
              </p:cNvPr>
              <p:cNvSpPr txBox="1"/>
              <p:nvPr/>
            </p:nvSpPr>
            <p:spPr>
              <a:xfrm>
                <a:off x="8386587" y="5203606"/>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p:sp>
            <p:nvSpPr>
              <p:cNvPr id="32" name="TextBox 31">
                <a:extLst>
                  <a:ext uri="{FF2B5EF4-FFF2-40B4-BE49-F238E27FC236}">
                    <a16:creationId xmlns:a16="http://schemas.microsoft.com/office/drawing/2014/main" id="{D4A6BB96-8AE1-158B-DD27-3719409269DC}"/>
                  </a:ext>
                </a:extLst>
              </p:cNvPr>
              <p:cNvSpPr txBox="1">
                <a:spLocks noRot="1" noChangeAspect="1" noMove="1" noResize="1" noEditPoints="1" noAdjustHandles="1" noChangeArrowheads="1" noChangeShapeType="1" noTextEdit="1"/>
              </p:cNvSpPr>
              <p:nvPr/>
            </p:nvSpPr>
            <p:spPr>
              <a:xfrm>
                <a:off x="8386587" y="5203606"/>
                <a:ext cx="865332" cy="461665"/>
              </a:xfrm>
              <a:prstGeom prst="rect">
                <a:avLst/>
              </a:prstGeom>
              <a:blipFill>
                <a:blip r:embed="rId9"/>
                <a:stretch>
                  <a:fillRect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B2002CD-64C0-8F67-B3B2-EA356AF5EF3B}"/>
                  </a:ext>
                </a:extLst>
              </p:cNvPr>
              <p:cNvSpPr txBox="1"/>
              <p:nvPr/>
            </p:nvSpPr>
            <p:spPr>
              <a:xfrm>
                <a:off x="7570823" y="5657708"/>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33" name="TextBox 32">
                <a:extLst>
                  <a:ext uri="{FF2B5EF4-FFF2-40B4-BE49-F238E27FC236}">
                    <a16:creationId xmlns:a16="http://schemas.microsoft.com/office/drawing/2014/main" id="{BB2002CD-64C0-8F67-B3B2-EA356AF5EF3B}"/>
                  </a:ext>
                </a:extLst>
              </p:cNvPr>
              <p:cNvSpPr txBox="1">
                <a:spLocks noRot="1" noChangeAspect="1" noMove="1" noResize="1" noEditPoints="1" noAdjustHandles="1" noChangeArrowheads="1" noChangeShapeType="1" noTextEdit="1"/>
              </p:cNvSpPr>
              <p:nvPr/>
            </p:nvSpPr>
            <p:spPr>
              <a:xfrm>
                <a:off x="7570823" y="5657708"/>
                <a:ext cx="865332"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7632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Sketch Stitching</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 Suppose we want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oMath>
                </a14:m>
                <a:r>
                  <a:rPr lang="en-US" dirty="0"/>
                  <a:t> and </a:t>
                </a:r>
                <a14:m>
                  <m:oMath xmlns:m="http://schemas.openxmlformats.org/officeDocument/2006/math">
                    <m:r>
                      <a:rPr lang="en-US" i="1">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𝑏</m:t>
                        </m:r>
                      </m:sub>
                    </m:sSub>
                  </m:oMath>
                </a14:m>
                <a:endParaRPr lang="en-US" dirty="0"/>
              </a:p>
              <a:p>
                <a:r>
                  <a:rPr lang="en-US" dirty="0"/>
                  <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b="0" i="0"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e>
                    </m:d>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r>
                      <a:rPr lang="en-US" b="0" i="1" smtClean="0">
                        <a:solidFill>
                          <a:srgbClr val="C00000"/>
                        </a:solidFill>
                        <a:latin typeface="Cambria Math" panose="02040503050406030204" pitchFamily="18" charset="0"/>
                      </a:rPr>
                      <m:t>)</m:t>
                    </m:r>
                  </m:oMath>
                </a14:m>
                <a:endParaRPr lang="en-US" dirty="0"/>
              </a:p>
              <a:p>
                <a:pPr>
                  <a:buClr>
                    <a:schemeClr val="tx1"/>
                  </a:buClr>
                </a:pPr>
                <a:r>
                  <a:rPr lang="en-US" dirty="0"/>
                  <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 </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b="0" i="0" smtClean="0">
                        <a:solidFill>
                          <a:srgbClr val="C00000"/>
                        </a:solidFill>
                        <a:latin typeface="Cambria Math" panose="02040503050406030204" pitchFamily="18" charset="0"/>
                      </a:rPr>
                      <m:t>= </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𝑏</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−1</m:t>
                                </m:r>
                              </m:sub>
                            </m:sSub>
                          </m:e>
                        </m:d>
                      </m:e>
                    </m:d>
                    <m:r>
                      <a:rPr lang="en-US" b="0" i="0" smtClean="0">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b="0" i="1" smtClean="0">
                                    <a:solidFill>
                                      <a:srgbClr val="C00000"/>
                                    </a:solidFill>
                                    <a:latin typeface="Cambria Math" panose="02040503050406030204" pitchFamily="18" charset="0"/>
                                  </a:rPr>
                                  <m:t>−1</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−2</m:t>
                                </m:r>
                              </m:sub>
                            </m:sSub>
                          </m:e>
                        </m:d>
                      </m:e>
                    </m:d>
                    <m:r>
                      <a:rPr lang="en-US" b="0" i="0" smtClean="0">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e>
                        </m:d>
                      </m:e>
                    </m:d>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oMath>
                </a14:m>
                <a:endParaRPr lang="en-US" dirty="0"/>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1859"/>
                </a:stretch>
              </a:blipFill>
            </p:spPr>
            <p:txBody>
              <a:bodyPr/>
              <a:lstStyle/>
              <a:p>
                <a:r>
                  <a:rPr lang="en-US">
                    <a:noFill/>
                  </a:rPr>
                  <a:t> </a:t>
                </a:r>
              </a:p>
            </p:txBody>
          </p:sp>
        </mc:Fallback>
      </mc:AlternateContent>
    </p:spTree>
    <p:extLst>
      <p:ext uri="{BB962C8B-B14F-4D97-AF65-F5344CB8AC3E}">
        <p14:creationId xmlns:p14="http://schemas.microsoft.com/office/powerpoint/2010/main" val="3974523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Granularity Change</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pPr>
                  <a:buClr>
                    <a:schemeClr val="tx1"/>
                  </a:buClr>
                </a:pPr>
                <a:r>
                  <a:rPr lang="en-US" dirty="0"/>
                  <a:t> Set each difference to be exponentially decreasing</a:t>
                </a:r>
              </a:p>
              <a:p>
                <a:pPr>
                  <a:buClr>
                    <a:schemeClr val="tx1"/>
                  </a:buClr>
                </a:pPr>
                <a:r>
                  <a:rPr lang="en-US" dirty="0">
                    <a:solidFill>
                      <a:srgbClr val="C00000"/>
                    </a:solidFill>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 </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a:solidFill>
                          <a:srgbClr val="C00000"/>
                        </a:solidFill>
                        <a:latin typeface="Cambria Math" panose="02040503050406030204" pitchFamily="18" charset="0"/>
                      </a:rPr>
                      <m:t>= </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−1</m:t>
                                </m:r>
                              </m:sub>
                            </m:sSub>
                          </m:e>
                        </m:d>
                      </m:e>
                    </m:d>
                    <m:r>
                      <a:rPr lang="en-US">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−1</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−2</m:t>
                                </m:r>
                              </m:sub>
                            </m:sSub>
                          </m:e>
                        </m:d>
                      </m:e>
                    </m:d>
                    <m:r>
                      <a:rPr lang="en-US">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e>
                        </m:d>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oMath>
                </a14:m>
                <a:endParaRPr lang="en-US" dirty="0"/>
              </a:p>
              <a:p>
                <a:pPr>
                  <a:buClr>
                    <a:schemeClr val="tx1"/>
                  </a:buClr>
                </a:pPr>
                <a:r>
                  <a:rPr lang="en-US" dirty="0"/>
                  <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−1</m:t>
                            </m:r>
                          </m:sub>
                        </m:sSub>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𝑏</m:t>
                            </m:r>
                          </m:sup>
                        </m:sSup>
                      </m:den>
                    </m:f>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𝑢</m:t>
                        </m:r>
                      </m:e>
                    </m:d>
                  </m:oMath>
                </a14:m>
                <a:endParaRPr lang="en-US" dirty="0"/>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125"/>
                </a:stretch>
              </a:blipFill>
            </p:spPr>
            <p:txBody>
              <a:bodyPr/>
              <a:lstStyle/>
              <a:p>
                <a:r>
                  <a:rPr lang="en-US">
                    <a:noFill/>
                  </a:rPr>
                  <a:t> </a:t>
                </a:r>
              </a:p>
            </p:txBody>
          </p:sp>
        </mc:Fallback>
      </mc:AlternateContent>
    </p:spTree>
    <p:extLst>
      <p:ext uri="{BB962C8B-B14F-4D97-AF65-F5344CB8AC3E}">
        <p14:creationId xmlns:p14="http://schemas.microsoft.com/office/powerpoint/2010/main" val="2977496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Granularity Change</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1304366"/>
              </a:xfrm>
            </p:spPr>
            <p:txBody>
              <a:bodyPr>
                <a:normAutofit/>
              </a:bodyPr>
              <a:lstStyle/>
              <a:p>
                <a:pPr>
                  <a:buClr>
                    <a:schemeClr val="tx1"/>
                  </a:buClr>
                </a:pPr>
                <a14:m>
                  <m:oMath xmlns:m="http://schemas.openxmlformats.org/officeDocument/2006/math">
                    <m:r>
                      <a:rPr lang="en-US" b="0" i="1" smtClean="0">
                        <a:solidFill>
                          <a:srgbClr val="C00000"/>
                        </a:solidFill>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−1</m:t>
                            </m:r>
                          </m:sub>
                        </m:sSub>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𝑏</m:t>
                            </m:r>
                          </m:sup>
                        </m:sSup>
                      </m:den>
                    </m:f>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𝑢</m:t>
                        </m:r>
                      </m:e>
                    </m:d>
                  </m:oMath>
                </a14:m>
                <a:endParaRPr lang="en-US" dirty="0"/>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1304366"/>
              </a:xfrm>
              <a:blipFill>
                <a:blip r:embed="rId3"/>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A4015243-F4CC-4D40-9A11-D3E775CEE548}"/>
              </a:ext>
            </a:extLst>
          </p:cNvPr>
          <p:cNvSpPr txBox="1"/>
          <p:nvPr/>
        </p:nvSpPr>
        <p:spPr>
          <a:xfrm>
            <a:off x="3080211" y="3998850"/>
            <a:ext cx="3239303" cy="369332"/>
          </a:xfrm>
          <a:prstGeom prst="rect">
            <a:avLst/>
          </a:prstGeom>
          <a:solidFill>
            <a:srgbClr val="C00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CE68DCE-7093-44F6-97A1-681EECC65AB9}"/>
                  </a:ext>
                </a:extLst>
              </p:cNvPr>
              <p:cNvSpPr txBox="1"/>
              <p:nvPr/>
            </p:nvSpPr>
            <p:spPr>
              <a:xfrm>
                <a:off x="4414506" y="4703177"/>
                <a:ext cx="6299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oMath>
                  </m:oMathPara>
                </a14:m>
                <a:endParaRPr lang="en-US" sz="2400" dirty="0"/>
              </a:p>
            </p:txBody>
          </p:sp>
        </mc:Choice>
        <mc:Fallback>
          <p:sp>
            <p:nvSpPr>
              <p:cNvPr id="21" name="TextBox 20">
                <a:extLst>
                  <a:ext uri="{FF2B5EF4-FFF2-40B4-BE49-F238E27FC236}">
                    <a16:creationId xmlns:a16="http://schemas.microsoft.com/office/drawing/2014/main" id="{9CE68DCE-7093-44F6-97A1-681EECC65AB9}"/>
                  </a:ext>
                </a:extLst>
              </p:cNvPr>
              <p:cNvSpPr txBox="1">
                <a:spLocks noRot="1" noChangeAspect="1" noMove="1" noResize="1" noEditPoints="1" noAdjustHandles="1" noChangeArrowheads="1" noChangeShapeType="1" noTextEdit="1"/>
              </p:cNvSpPr>
              <p:nvPr/>
            </p:nvSpPr>
            <p:spPr>
              <a:xfrm>
                <a:off x="4414506" y="4703177"/>
                <a:ext cx="629920" cy="461665"/>
              </a:xfrm>
              <a:prstGeom prst="rect">
                <a:avLst/>
              </a:prstGeom>
              <a:blipFill>
                <a:blip r:embed="rId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F8BEC39-E07E-4037-8F94-5D512264D285}"/>
              </a:ext>
            </a:extLst>
          </p:cNvPr>
          <p:cNvSpPr txBox="1"/>
          <p:nvPr/>
        </p:nvSpPr>
        <p:spPr>
          <a:xfrm>
            <a:off x="6319513" y="3994243"/>
            <a:ext cx="3351073"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11AE83-AA9E-4CDF-B901-18A806D15DEB}"/>
                  </a:ext>
                </a:extLst>
              </p:cNvPr>
              <p:cNvSpPr txBox="1"/>
              <p:nvPr/>
            </p:nvSpPr>
            <p:spPr>
              <a:xfrm>
                <a:off x="5527904" y="5290685"/>
                <a:ext cx="865332" cy="822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23" name="TextBox 22">
                <a:extLst>
                  <a:ext uri="{FF2B5EF4-FFF2-40B4-BE49-F238E27FC236}">
                    <a16:creationId xmlns:a16="http://schemas.microsoft.com/office/drawing/2014/main" id="{5111AE83-AA9E-4CDF-B901-18A806D15DEB}"/>
                  </a:ext>
                </a:extLst>
              </p:cNvPr>
              <p:cNvSpPr txBox="1">
                <a:spLocks noRot="1" noChangeAspect="1" noMove="1" noResize="1" noEditPoints="1" noAdjustHandles="1" noChangeArrowheads="1" noChangeShapeType="1" noTextEdit="1"/>
              </p:cNvSpPr>
              <p:nvPr/>
            </p:nvSpPr>
            <p:spPr>
              <a:xfrm>
                <a:off x="5527904" y="5290685"/>
                <a:ext cx="865332" cy="8224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0C77127-8ED8-4A2A-B2F5-07A6CE0EBA8E}"/>
                  </a:ext>
                </a:extLst>
              </p:cNvPr>
              <p:cNvSpPr txBox="1"/>
              <p:nvPr/>
            </p:nvSpPr>
            <p:spPr>
              <a:xfrm>
                <a:off x="4257039" y="3417633"/>
                <a:ext cx="955040"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24" name="TextBox 23">
                <a:extLst>
                  <a:ext uri="{FF2B5EF4-FFF2-40B4-BE49-F238E27FC236}">
                    <a16:creationId xmlns:a16="http://schemas.microsoft.com/office/drawing/2014/main" id="{A0C77127-8ED8-4A2A-B2F5-07A6CE0EBA8E}"/>
                  </a:ext>
                </a:extLst>
              </p:cNvPr>
              <p:cNvSpPr txBox="1">
                <a:spLocks noRot="1" noChangeAspect="1" noMove="1" noResize="1" noEditPoints="1" noAdjustHandles="1" noChangeArrowheads="1" noChangeShapeType="1" noTextEdit="1"/>
              </p:cNvSpPr>
              <p:nvPr/>
            </p:nvSpPr>
            <p:spPr>
              <a:xfrm>
                <a:off x="4257039" y="3417633"/>
                <a:ext cx="955040" cy="490199"/>
              </a:xfrm>
              <a:prstGeom prst="rect">
                <a:avLst/>
              </a:prstGeom>
              <a:blipFill>
                <a:blip r:embed="rId6"/>
                <a:stretch>
                  <a:fillRect l="-1274"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7F180CF-0EF9-42EE-8631-1143B385943D}"/>
                  </a:ext>
                </a:extLst>
              </p:cNvPr>
              <p:cNvSpPr txBox="1"/>
              <p:nvPr/>
            </p:nvSpPr>
            <p:spPr>
              <a:xfrm>
                <a:off x="5347252" y="3122465"/>
                <a:ext cx="1485346" cy="490199"/>
              </a:xfrm>
              <a:prstGeom prst="rect">
                <a:avLst/>
              </a:prstGeom>
              <a:noFill/>
            </p:spPr>
            <p:txBody>
              <a:bodyPr wrap="square">
                <a:spAutoFit/>
              </a:bodyPr>
              <a:lstStyle/>
              <a:p>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r>
                      <a:rPr lang="en-US" sz="2400" b="0" i="1" smtClean="0">
                        <a:solidFill>
                          <a:srgbClr val="C00000"/>
                        </a:solidFill>
                        <a:latin typeface="Cambria Math" panose="02040503050406030204" pitchFamily="18" charset="0"/>
                      </a:rPr>
                      <m:t>)</m:t>
                    </m:r>
                  </m:oMath>
                </a14:m>
                <a:r>
                  <a:rPr lang="en-US" sz="2400" dirty="0"/>
                  <a:t> </a:t>
                </a:r>
              </a:p>
            </p:txBody>
          </p:sp>
        </mc:Choice>
        <mc:Fallback>
          <p:sp>
            <p:nvSpPr>
              <p:cNvPr id="25" name="TextBox 24">
                <a:extLst>
                  <a:ext uri="{FF2B5EF4-FFF2-40B4-BE49-F238E27FC236}">
                    <a16:creationId xmlns:a16="http://schemas.microsoft.com/office/drawing/2014/main" id="{67F180CF-0EF9-42EE-8631-1143B385943D}"/>
                  </a:ext>
                </a:extLst>
              </p:cNvPr>
              <p:cNvSpPr txBox="1">
                <a:spLocks noRot="1" noChangeAspect="1" noMove="1" noResize="1" noEditPoints="1" noAdjustHandles="1" noChangeArrowheads="1" noChangeShapeType="1" noTextEdit="1"/>
              </p:cNvSpPr>
              <p:nvPr/>
            </p:nvSpPr>
            <p:spPr>
              <a:xfrm>
                <a:off x="5347252" y="3122465"/>
                <a:ext cx="1485346" cy="490199"/>
              </a:xfrm>
              <a:prstGeom prst="rect">
                <a:avLst/>
              </a:prstGeom>
              <a:blipFill>
                <a:blip r:embed="rId7"/>
                <a:stretch>
                  <a:fillRect l="-820" r="-410"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2446C7F-B1E7-4C64-8004-EFC1063DD672}"/>
                  </a:ext>
                </a:extLst>
              </p:cNvPr>
              <p:cNvSpPr txBox="1"/>
              <p:nvPr/>
            </p:nvSpPr>
            <p:spPr>
              <a:xfrm>
                <a:off x="5886847" y="3429000"/>
                <a:ext cx="4561049" cy="8595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𝑝</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𝑢</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e>
                      </m:d>
                      <m:r>
                        <a:rPr lang="en-US" sz="2400" b="0" i="0"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i="1">
                              <a:solidFill>
                                <a:srgbClr val="C00000"/>
                              </a:solidFill>
                              <a:latin typeface="Cambria Math" panose="02040503050406030204" pitchFamily="18" charset="0"/>
                            </a:rPr>
                            <m:t>𝑝</m:t>
                          </m:r>
                        </m:sub>
                      </m:sSub>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𝑢</m:t>
                          </m:r>
                        </m:e>
                      </m:d>
                    </m:oMath>
                  </m:oMathPara>
                </a14:m>
                <a:endParaRPr lang="en-US" sz="2400" dirty="0"/>
              </a:p>
              <a:p>
                <a:r>
                  <a:rPr lang="en-US" sz="2400" dirty="0"/>
                  <a:t> </a:t>
                </a:r>
              </a:p>
            </p:txBody>
          </p:sp>
        </mc:Choice>
        <mc:Fallback>
          <p:sp>
            <p:nvSpPr>
              <p:cNvPr id="26" name="TextBox 25">
                <a:extLst>
                  <a:ext uri="{FF2B5EF4-FFF2-40B4-BE49-F238E27FC236}">
                    <a16:creationId xmlns:a16="http://schemas.microsoft.com/office/drawing/2014/main" id="{42446C7F-B1E7-4C64-8004-EFC1063DD672}"/>
                  </a:ext>
                </a:extLst>
              </p:cNvPr>
              <p:cNvSpPr txBox="1">
                <a:spLocks noRot="1" noChangeAspect="1" noMove="1" noResize="1" noEditPoints="1" noAdjustHandles="1" noChangeArrowheads="1" noChangeShapeType="1" noTextEdit="1"/>
              </p:cNvSpPr>
              <p:nvPr/>
            </p:nvSpPr>
            <p:spPr>
              <a:xfrm>
                <a:off x="5886847" y="3429000"/>
                <a:ext cx="4561049" cy="859531"/>
              </a:xfrm>
              <a:prstGeom prst="rect">
                <a:avLst/>
              </a:prstGeom>
              <a:blipFill>
                <a:blip r:embed="rId8"/>
                <a:stretch>
                  <a:fillRect/>
                </a:stretch>
              </a:blipFill>
            </p:spPr>
            <p:txBody>
              <a:bodyPr/>
              <a:lstStyle/>
              <a:p>
                <a:r>
                  <a:rPr lang="en-US">
                    <a:noFill/>
                  </a:rPr>
                  <a:t> </a:t>
                </a:r>
              </a:p>
            </p:txBody>
          </p:sp>
        </mc:Fallback>
      </mc:AlternateContent>
      <p:sp>
        <p:nvSpPr>
          <p:cNvPr id="27" name="Right Brace 26">
            <a:extLst>
              <a:ext uri="{FF2B5EF4-FFF2-40B4-BE49-F238E27FC236}">
                <a16:creationId xmlns:a16="http://schemas.microsoft.com/office/drawing/2014/main" id="{7CB2F620-DB29-4D91-917B-54DD9BAD169D}"/>
              </a:ext>
            </a:extLst>
          </p:cNvPr>
          <p:cNvSpPr/>
          <p:nvPr/>
        </p:nvSpPr>
        <p:spPr>
          <a:xfrm rot="5400000">
            <a:off x="4542265" y="3016207"/>
            <a:ext cx="375919" cy="3178577"/>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2980035-2BCA-419A-9ED5-06B550366F86}"/>
                  </a:ext>
                </a:extLst>
              </p:cNvPr>
              <p:cNvSpPr txBox="1"/>
              <p:nvPr/>
            </p:nvSpPr>
            <p:spPr>
              <a:xfrm>
                <a:off x="7083602" y="5210508"/>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1</m:t>
                          </m:r>
                        </m:sub>
                      </m:sSub>
                    </m:oMath>
                  </m:oMathPara>
                </a14:m>
                <a:endParaRPr lang="en-US" sz="2400" dirty="0"/>
              </a:p>
            </p:txBody>
          </p:sp>
        </mc:Choice>
        <mc:Fallback>
          <p:sp>
            <p:nvSpPr>
              <p:cNvPr id="28" name="TextBox 27">
                <a:extLst>
                  <a:ext uri="{FF2B5EF4-FFF2-40B4-BE49-F238E27FC236}">
                    <a16:creationId xmlns:a16="http://schemas.microsoft.com/office/drawing/2014/main" id="{B2980035-2BCA-419A-9ED5-06B550366F86}"/>
                  </a:ext>
                </a:extLst>
              </p:cNvPr>
              <p:cNvSpPr txBox="1">
                <a:spLocks noRot="1" noChangeAspect="1" noMove="1" noResize="1" noEditPoints="1" noAdjustHandles="1" noChangeArrowheads="1" noChangeShapeType="1" noTextEdit="1"/>
              </p:cNvSpPr>
              <p:nvPr/>
            </p:nvSpPr>
            <p:spPr>
              <a:xfrm>
                <a:off x="7083602" y="5210508"/>
                <a:ext cx="865332" cy="461665"/>
              </a:xfrm>
              <a:prstGeom prst="rect">
                <a:avLst/>
              </a:prstGeom>
              <a:blipFill>
                <a:blip r:embed="rId9"/>
                <a:stretch>
                  <a:fillRect b="-1333"/>
                </a:stretch>
              </a:blipFill>
            </p:spPr>
            <p:txBody>
              <a:bodyPr/>
              <a:lstStyle/>
              <a:p>
                <a:r>
                  <a:rPr lang="en-US">
                    <a:noFill/>
                  </a:rPr>
                  <a:t> </a:t>
                </a:r>
              </a:p>
            </p:txBody>
          </p:sp>
        </mc:Fallback>
      </mc:AlternateContent>
      <p:sp>
        <p:nvSpPr>
          <p:cNvPr id="29" name="Right Brace 28">
            <a:extLst>
              <a:ext uri="{FF2B5EF4-FFF2-40B4-BE49-F238E27FC236}">
                <a16:creationId xmlns:a16="http://schemas.microsoft.com/office/drawing/2014/main" id="{DFE9F758-339C-47F4-915F-88564331C6B7}"/>
              </a:ext>
            </a:extLst>
          </p:cNvPr>
          <p:cNvSpPr/>
          <p:nvPr/>
        </p:nvSpPr>
        <p:spPr>
          <a:xfrm rot="5400000">
            <a:off x="7328309" y="3791123"/>
            <a:ext cx="375919" cy="2341062"/>
          </a:xfrm>
          <a:prstGeom prst="rightBrace">
            <a:avLst>
              <a:gd name="adj1" fmla="val 8332"/>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TextBox 29">
            <a:extLst>
              <a:ext uri="{FF2B5EF4-FFF2-40B4-BE49-F238E27FC236}">
                <a16:creationId xmlns:a16="http://schemas.microsoft.com/office/drawing/2014/main" id="{3835AA80-5E18-484A-93F7-6B814621907B}"/>
              </a:ext>
            </a:extLst>
          </p:cNvPr>
          <p:cNvSpPr txBox="1"/>
          <p:nvPr/>
        </p:nvSpPr>
        <p:spPr>
          <a:xfrm>
            <a:off x="6322919" y="4344028"/>
            <a:ext cx="2455319"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31" name="TextBox 30">
            <a:extLst>
              <a:ext uri="{FF2B5EF4-FFF2-40B4-BE49-F238E27FC236}">
                <a16:creationId xmlns:a16="http://schemas.microsoft.com/office/drawing/2014/main" id="{1004594A-C068-4C83-8D69-FB9A616EBE58}"/>
              </a:ext>
            </a:extLst>
          </p:cNvPr>
          <p:cNvSpPr txBox="1"/>
          <p:nvPr/>
        </p:nvSpPr>
        <p:spPr>
          <a:xfrm>
            <a:off x="8778238" y="4343781"/>
            <a:ext cx="899168"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32" name="Right Brace 31">
            <a:extLst>
              <a:ext uri="{FF2B5EF4-FFF2-40B4-BE49-F238E27FC236}">
                <a16:creationId xmlns:a16="http://schemas.microsoft.com/office/drawing/2014/main" id="{7460BF50-3ABC-4AE8-9C18-DD6F15004557}"/>
              </a:ext>
            </a:extLst>
          </p:cNvPr>
          <p:cNvSpPr/>
          <p:nvPr/>
        </p:nvSpPr>
        <p:spPr>
          <a:xfrm rot="5400000">
            <a:off x="9014391" y="4528988"/>
            <a:ext cx="375919" cy="865333"/>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644F850-E0D9-4432-A854-949F1CABCCD6}"/>
                  </a:ext>
                </a:extLst>
              </p:cNvPr>
              <p:cNvSpPr txBox="1"/>
              <p:nvPr/>
            </p:nvSpPr>
            <p:spPr>
              <a:xfrm>
                <a:off x="8769684" y="5203606"/>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p:sp>
            <p:nvSpPr>
              <p:cNvPr id="33" name="TextBox 32">
                <a:extLst>
                  <a:ext uri="{FF2B5EF4-FFF2-40B4-BE49-F238E27FC236}">
                    <a16:creationId xmlns:a16="http://schemas.microsoft.com/office/drawing/2014/main" id="{0644F850-E0D9-4432-A854-949F1CABCCD6}"/>
                  </a:ext>
                </a:extLst>
              </p:cNvPr>
              <p:cNvSpPr txBox="1">
                <a:spLocks noRot="1" noChangeAspect="1" noMove="1" noResize="1" noEditPoints="1" noAdjustHandles="1" noChangeArrowheads="1" noChangeShapeType="1" noTextEdit="1"/>
              </p:cNvSpPr>
              <p:nvPr/>
            </p:nvSpPr>
            <p:spPr>
              <a:xfrm>
                <a:off x="8769684" y="5203606"/>
                <a:ext cx="865332" cy="461665"/>
              </a:xfrm>
              <a:prstGeom prst="rect">
                <a:avLst/>
              </a:prstGeom>
              <a:blipFill>
                <a:blip r:embed="rId10"/>
                <a:stretch>
                  <a:fillRect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A677FF6-44F7-4A3D-8693-A530ACB13FED}"/>
                  </a:ext>
                </a:extLst>
              </p:cNvPr>
              <p:cNvSpPr txBox="1"/>
              <p:nvPr/>
            </p:nvSpPr>
            <p:spPr>
              <a:xfrm>
                <a:off x="7926643" y="5308533"/>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𝑣</m:t>
                      </m:r>
                    </m:oMath>
                  </m:oMathPara>
                </a14:m>
                <a:endParaRPr lang="en-US" sz="2400" dirty="0"/>
              </a:p>
            </p:txBody>
          </p:sp>
        </mc:Choice>
        <mc:Fallback>
          <p:sp>
            <p:nvSpPr>
              <p:cNvPr id="34" name="TextBox 33">
                <a:extLst>
                  <a:ext uri="{FF2B5EF4-FFF2-40B4-BE49-F238E27FC236}">
                    <a16:creationId xmlns:a16="http://schemas.microsoft.com/office/drawing/2014/main" id="{CA677FF6-44F7-4A3D-8693-A530ACB13FED}"/>
                  </a:ext>
                </a:extLst>
              </p:cNvPr>
              <p:cNvSpPr txBox="1">
                <a:spLocks noRot="1" noChangeAspect="1" noMove="1" noResize="1" noEditPoints="1" noAdjustHandles="1" noChangeArrowheads="1" noChangeShapeType="1" noTextEdit="1"/>
              </p:cNvSpPr>
              <p:nvPr/>
            </p:nvSpPr>
            <p:spPr>
              <a:xfrm>
                <a:off x="7926643" y="5308533"/>
                <a:ext cx="865332" cy="461665"/>
              </a:xfrm>
              <a:prstGeom prst="rect">
                <a:avLst/>
              </a:prstGeom>
              <a:blipFill>
                <a:blip r:embed="rId11"/>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95E61B48-4C6A-45C9-B6D3-AC5656309F54}"/>
              </a:ext>
            </a:extLst>
          </p:cNvPr>
          <p:cNvSpPr txBox="1"/>
          <p:nvPr/>
        </p:nvSpPr>
        <p:spPr>
          <a:xfrm>
            <a:off x="6345737" y="5951744"/>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59" name="TextBox 58">
            <a:extLst>
              <a:ext uri="{FF2B5EF4-FFF2-40B4-BE49-F238E27FC236}">
                <a16:creationId xmlns:a16="http://schemas.microsoft.com/office/drawing/2014/main" id="{B3E14BE2-B13F-44B2-895A-33B78DFE7ACF}"/>
              </a:ext>
            </a:extLst>
          </p:cNvPr>
          <p:cNvSpPr txBox="1"/>
          <p:nvPr/>
        </p:nvSpPr>
        <p:spPr>
          <a:xfrm>
            <a:off x="7995049" y="5951744"/>
            <a:ext cx="1700142"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63" name="TextBox 62">
            <a:extLst>
              <a:ext uri="{FF2B5EF4-FFF2-40B4-BE49-F238E27FC236}">
                <a16:creationId xmlns:a16="http://schemas.microsoft.com/office/drawing/2014/main" id="{345CEE7E-008C-4FEB-8DDA-8C56607F8B70}"/>
              </a:ext>
            </a:extLst>
          </p:cNvPr>
          <p:cNvSpPr txBox="1"/>
          <p:nvPr/>
        </p:nvSpPr>
        <p:spPr>
          <a:xfrm>
            <a:off x="4555076" y="5878852"/>
            <a:ext cx="1764437" cy="461665"/>
          </a:xfrm>
          <a:prstGeom prst="rect">
            <a:avLst/>
          </a:prstGeom>
          <a:noFill/>
        </p:spPr>
        <p:txBody>
          <a:bodyPr wrap="square">
            <a:spAutoFit/>
          </a:bodyPr>
          <a:lstStyle/>
          <a:p>
            <a:r>
              <a:rPr lang="en-US" sz="2400" dirty="0"/>
              <a:t>Previously:</a:t>
            </a:r>
          </a:p>
        </p:txBody>
      </p:sp>
    </p:spTree>
    <p:extLst>
      <p:ext uri="{BB962C8B-B14F-4D97-AF65-F5344CB8AC3E}">
        <p14:creationId xmlns:p14="http://schemas.microsoft.com/office/powerpoint/2010/main" val="30058758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Granularity Change</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961256"/>
              </a:xfrm>
            </p:spPr>
            <p:txBody>
              <a:bodyPr>
                <a:normAutofit/>
              </a:bodyPr>
              <a:lstStyle/>
              <a:p>
                <a:pPr>
                  <a:buClr>
                    <a:schemeClr val="tx1"/>
                  </a:buClr>
                </a:pPr>
                <a:r>
                  <a:rPr lang="en-US" dirty="0"/>
                  <a:t> Set each difference to be exponentially decreasing</a:t>
                </a:r>
              </a:p>
              <a:p>
                <a:pPr>
                  <a:buClr>
                    <a:schemeClr val="tx1"/>
                  </a:buClr>
                </a:pPr>
                <a:r>
                  <a:rPr lang="en-US" dirty="0">
                    <a:solidFill>
                      <a:srgbClr val="C00000"/>
                    </a:solidFill>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 </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e>
                    </m:d>
                    <m:r>
                      <a:rPr lang="en-US">
                        <a:solidFill>
                          <a:srgbClr val="C00000"/>
                        </a:solidFill>
                        <a:latin typeface="Cambria Math" panose="02040503050406030204" pitchFamily="18" charset="0"/>
                      </a:rPr>
                      <m:t>= </m:t>
                    </m:r>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−1</m:t>
                                </m:r>
                              </m:sub>
                            </m:sSub>
                          </m:e>
                        </m:d>
                      </m:e>
                    </m:d>
                    <m:r>
                      <a:rPr lang="en-US">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−1</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−2</m:t>
                                </m:r>
                              </m:sub>
                            </m:sSub>
                          </m:e>
                        </m:d>
                      </m:e>
                    </m:d>
                    <m:r>
                      <a:rPr lang="en-US">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e>
                        </m:d>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r>
                      <a:rPr lang="en-US" b="0" i="1" smtClean="0">
                        <a:solidFill>
                          <a:srgbClr val="C00000"/>
                        </a:solidFill>
                        <a:latin typeface="Cambria Math" panose="02040503050406030204" pitchFamily="18" charset="0"/>
                      </a:rPr>
                      <m:t>)</m:t>
                    </m:r>
                  </m:oMath>
                </a14:m>
                <a:endParaRPr lang="en-US" dirty="0"/>
              </a:p>
              <a:p>
                <a:pPr>
                  <a:buClr>
                    <a:schemeClr val="tx1"/>
                  </a:buClr>
                </a:pPr>
                <a:r>
                  <a:rPr lang="en-US" dirty="0"/>
                  <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−1</m:t>
                            </m:r>
                          </m:sub>
                        </m:sSub>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𝑏</m:t>
                            </m:r>
                          </m:sup>
                        </m:sSup>
                      </m:den>
                    </m:f>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𝑢</m:t>
                        </m:r>
                      </m:e>
                    </m:d>
                  </m:oMath>
                </a14:m>
                <a:endParaRPr lang="en-US" dirty="0"/>
              </a:p>
              <a:p>
                <a:pPr>
                  <a:buClr>
                    <a:schemeClr val="tx1"/>
                  </a:buClr>
                </a:pPr>
                <a:r>
                  <a:rPr lang="en-US" dirty="0"/>
                  <a:t> Just need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0"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𝑏</m:t>
                        </m:r>
                      </m:sup>
                    </m:sSup>
                    <m:r>
                      <a:rPr lang="en-US" i="1" smtClean="0">
                        <a:solidFill>
                          <a:srgbClr val="C00000"/>
                        </a:solidFill>
                        <a:latin typeface="Cambria Math" panose="02040503050406030204" pitchFamily="18" charset="0"/>
                      </a:rPr>
                      <m:t>𝜀</m:t>
                    </m:r>
                  </m:oMath>
                </a14:m>
                <a:r>
                  <a:rPr lang="en-US" dirty="0"/>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sub>
                        </m:sSub>
                      </m:e>
                    </m:d>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−1</m:t>
                            </m:r>
                          </m:sub>
                        </m:sSub>
                      </m:e>
                    </m:d>
                  </m:oMath>
                </a14:m>
                <a:endParaRPr lang="en-US" dirty="0"/>
              </a:p>
              <a:p>
                <a:pPr>
                  <a:buClr>
                    <a:schemeClr val="tx1"/>
                  </a:buClr>
                </a:pPr>
                <a:r>
                  <a:rPr lang="en-US" dirty="0"/>
                  <a:t> Hope is to use space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sSup>
                              <m:sSupPr>
                                <m:ctrlPr>
                                  <a:rPr lang="en-US" i="1">
                                    <a:solidFill>
                                      <a:srgbClr val="C00000"/>
                                    </a:solidFill>
                                    <a:latin typeface="Cambria Math" panose="02040503050406030204" pitchFamily="18" charset="0"/>
                                  </a:rPr>
                                </m:ctrlPr>
                              </m:sSupPr>
                              <m:e>
                                <m:r>
                                  <a:rPr lang="en-US">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𝑏</m:t>
                                </m:r>
                              </m:sup>
                            </m:sSup>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961256"/>
              </a:xfrm>
              <a:blipFill>
                <a:blip r:embed="rId2"/>
                <a:stretch>
                  <a:fillRect l="-1043" t="-1966"/>
                </a:stretch>
              </a:blipFill>
            </p:spPr>
            <p:txBody>
              <a:bodyPr/>
              <a:lstStyle/>
              <a:p>
                <a:r>
                  <a:rPr lang="en-US">
                    <a:noFill/>
                  </a:rPr>
                  <a:t> </a:t>
                </a:r>
              </a:p>
            </p:txBody>
          </p:sp>
        </mc:Fallback>
      </mc:AlternateContent>
    </p:spTree>
    <p:extLst>
      <p:ext uri="{BB962C8B-B14F-4D97-AF65-F5344CB8AC3E}">
        <p14:creationId xmlns:p14="http://schemas.microsoft.com/office/powerpoint/2010/main" val="29343123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Framework</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667251"/>
              </a:xfrm>
            </p:spPr>
            <p:txBody>
              <a:bodyPr>
                <a:normAutofit/>
              </a:bodyPr>
              <a:lstStyle/>
              <a:p>
                <a:pPr>
                  <a:buClr>
                    <a:schemeClr val="tx1"/>
                  </a:buClr>
                </a:pPr>
                <a:r>
                  <a:rPr lang="en-US" dirty="0"/>
                  <a:t> Algorithms simultaneously running for each granularity</a:t>
                </a:r>
              </a:p>
              <a:p>
                <a:pPr>
                  <a:buClr>
                    <a:schemeClr val="tx1"/>
                  </a:buClr>
                </a:pPr>
                <a:r>
                  <a:rPr lang="en-US" dirty="0"/>
                  <a:t> Want space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sSup>
                              <m:sSupPr>
                                <m:ctrlPr>
                                  <a:rPr lang="en-US" i="1">
                                    <a:solidFill>
                                      <a:srgbClr val="C00000"/>
                                    </a:solidFill>
                                    <a:latin typeface="Cambria Math" panose="02040503050406030204" pitchFamily="18" charset="0"/>
                                  </a:rPr>
                                </m:ctrlPr>
                              </m:sSupPr>
                              <m:e>
                                <m:r>
                                  <a:rPr lang="en-US">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𝑏</m:t>
                                </m:r>
                              </m:sup>
                            </m:sSup>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for granularity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2</m:t>
                            </m:r>
                          </m:e>
                          <m:sup>
                            <m:r>
                              <a:rPr lang="en-US" i="1">
                                <a:solidFill>
                                  <a:srgbClr val="C00000"/>
                                </a:solidFill>
                                <a:latin typeface="Cambria Math" panose="02040503050406030204" pitchFamily="18" charset="0"/>
                              </a:rPr>
                              <m:t>𝑏</m:t>
                            </m:r>
                          </m:sup>
                        </m:sSup>
                      </m:den>
                    </m:f>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e>
                    </m:d>
                  </m:oMath>
                </a14:m>
                <a:endParaRPr lang="en-US" dirty="0"/>
              </a:p>
              <a:p>
                <a:pPr>
                  <a:buClr>
                    <a:schemeClr val="tx1"/>
                  </a:buClr>
                </a:pPr>
                <a:r>
                  <a:rPr lang="en-US" dirty="0"/>
                  <a:t> Need </a:t>
                </a:r>
                <a14:m>
                  <m:oMath xmlns:m="http://schemas.openxmlformats.org/officeDocument/2006/math">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2</m:t>
                        </m:r>
                      </m:e>
                      <m:sup>
                        <m:r>
                          <a:rPr lang="en-US" i="1">
                            <a:solidFill>
                              <a:srgbClr val="C00000"/>
                            </a:solidFill>
                            <a:latin typeface="Cambria Math" panose="02040503050406030204" pitchFamily="18" charset="0"/>
                          </a:rPr>
                          <m:t>𝑏</m:t>
                        </m:r>
                      </m:sup>
                    </m:sSup>
                  </m:oMath>
                </a14:m>
                <a:r>
                  <a:rPr lang="en-US" dirty="0"/>
                  <a:t> instances for granularity</a:t>
                </a:r>
                <a:r>
                  <a:rPr lang="en-US" dirty="0">
                    <a:solidFill>
                      <a:srgbClr val="C00000"/>
                    </a:solidFill>
                  </a:rPr>
                  <a: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2</m:t>
                            </m:r>
                          </m:e>
                          <m:sup>
                            <m:r>
                              <a:rPr lang="en-US" i="1">
                                <a:solidFill>
                                  <a:srgbClr val="C00000"/>
                                </a:solidFill>
                                <a:latin typeface="Cambria Math" panose="02040503050406030204" pitchFamily="18" charset="0"/>
                              </a:rPr>
                              <m:t>𝑏</m:t>
                            </m:r>
                          </m:sup>
                        </m:sSup>
                      </m:den>
                    </m:f>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e>
                    </m:d>
                  </m:oMath>
                </a14:m>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 Total space </a:t>
                </a:r>
                <a14:m>
                  <m:oMath xmlns:m="http://schemas.openxmlformats.org/officeDocument/2006/math">
                    <m:r>
                      <a:rPr lang="en-US" b="0" i="1"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sSup>
                              <m:sSupPr>
                                <m:ctrlPr>
                                  <a:rPr lang="en-US" i="1">
                                    <a:solidFill>
                                      <a:srgbClr val="C00000"/>
                                    </a:solidFill>
                                    <a:latin typeface="Cambria Math" panose="02040503050406030204" pitchFamily="18" charset="0"/>
                                  </a:rPr>
                                </m:ctrlPr>
                              </m:sSupPr>
                              <m:e>
                                <m:r>
                                  <a:rPr lang="en-US">
                                    <a:solidFill>
                                      <a:srgbClr val="C00000"/>
                                    </a:solidFill>
                                    <a:latin typeface="Cambria Math" panose="02040503050406030204" pitchFamily="18" charset="0"/>
                                  </a:rPr>
                                  <m:t>2</m:t>
                                </m:r>
                              </m:e>
                              <m:sup>
                                <m:r>
                                  <a:rPr lang="en-US" i="1">
                                    <a:solidFill>
                                      <a:srgbClr val="C00000"/>
                                    </a:solidFill>
                                    <a:latin typeface="Cambria Math" panose="02040503050406030204" pitchFamily="18" charset="0"/>
                                  </a:rPr>
                                  <m:t>𝑏</m:t>
                                </m:r>
                              </m:sup>
                            </m:sSup>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r>
                      <a:rPr lang="en-US" b="0" i="1" smtClean="0">
                        <a:solidFill>
                          <a:srgbClr val="C00000"/>
                        </a:solidFill>
                        <a:latin typeface="Cambria Math" panose="02040503050406030204" pitchFamily="18" charset="0"/>
                      </a:rPr>
                      <m:t>=</m:t>
                    </m:r>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043" t="-20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C320D5D-7CD3-4453-8520-76EE317030FA}"/>
              </a:ext>
            </a:extLst>
          </p:cNvPr>
          <p:cNvSpPr txBox="1"/>
          <p:nvPr/>
        </p:nvSpPr>
        <p:spPr>
          <a:xfrm>
            <a:off x="5325571" y="4405250"/>
            <a:ext cx="3239303" cy="369332"/>
          </a:xfrm>
          <a:prstGeom prst="rect">
            <a:avLst/>
          </a:prstGeom>
          <a:solidFill>
            <a:srgbClr val="C00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51C9E4D-ABA7-45EE-95D5-D6730C5D7A13}"/>
                  </a:ext>
                </a:extLst>
              </p:cNvPr>
              <p:cNvSpPr txBox="1"/>
              <p:nvPr/>
            </p:nvSpPr>
            <p:spPr>
              <a:xfrm>
                <a:off x="6659866" y="5109577"/>
                <a:ext cx="6299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oMath>
                  </m:oMathPara>
                </a14:m>
                <a:endParaRPr lang="en-US" sz="2400" dirty="0"/>
              </a:p>
            </p:txBody>
          </p:sp>
        </mc:Choice>
        <mc:Fallback>
          <p:sp>
            <p:nvSpPr>
              <p:cNvPr id="5" name="TextBox 4">
                <a:extLst>
                  <a:ext uri="{FF2B5EF4-FFF2-40B4-BE49-F238E27FC236}">
                    <a16:creationId xmlns:a16="http://schemas.microsoft.com/office/drawing/2014/main" id="{751C9E4D-ABA7-45EE-95D5-D6730C5D7A13}"/>
                  </a:ext>
                </a:extLst>
              </p:cNvPr>
              <p:cNvSpPr txBox="1">
                <a:spLocks noRot="1" noChangeAspect="1" noMove="1" noResize="1" noEditPoints="1" noAdjustHandles="1" noChangeArrowheads="1" noChangeShapeType="1" noTextEdit="1"/>
              </p:cNvSpPr>
              <p:nvPr/>
            </p:nvSpPr>
            <p:spPr>
              <a:xfrm>
                <a:off x="6659866" y="5109577"/>
                <a:ext cx="629920" cy="461665"/>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BFEB167-F5A0-4144-8F31-0EF8862195CC}"/>
              </a:ext>
            </a:extLst>
          </p:cNvPr>
          <p:cNvSpPr txBox="1"/>
          <p:nvPr/>
        </p:nvSpPr>
        <p:spPr>
          <a:xfrm>
            <a:off x="8564873" y="4400643"/>
            <a:ext cx="3351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0" name="Right Brace 9">
            <a:extLst>
              <a:ext uri="{FF2B5EF4-FFF2-40B4-BE49-F238E27FC236}">
                <a16:creationId xmlns:a16="http://schemas.microsoft.com/office/drawing/2014/main" id="{1E5A5803-4E78-4A5C-B01E-2734ABE424E6}"/>
              </a:ext>
            </a:extLst>
          </p:cNvPr>
          <p:cNvSpPr/>
          <p:nvPr/>
        </p:nvSpPr>
        <p:spPr>
          <a:xfrm rot="5400000">
            <a:off x="6787625" y="3422607"/>
            <a:ext cx="375919" cy="3178577"/>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5FFB48E-ADD8-4FFD-9E3B-7264DD30843F}"/>
                  </a:ext>
                </a:extLst>
              </p:cNvPr>
              <p:cNvSpPr txBox="1"/>
              <p:nvPr/>
            </p:nvSpPr>
            <p:spPr>
              <a:xfrm>
                <a:off x="9328962" y="5616908"/>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1</m:t>
                          </m:r>
                        </m:sub>
                      </m:sSub>
                    </m:oMath>
                  </m:oMathPara>
                </a14:m>
                <a:endParaRPr lang="en-US" sz="2400" dirty="0"/>
              </a:p>
            </p:txBody>
          </p:sp>
        </mc:Choice>
        <mc:Fallback>
          <p:sp>
            <p:nvSpPr>
              <p:cNvPr id="11" name="TextBox 10">
                <a:extLst>
                  <a:ext uri="{FF2B5EF4-FFF2-40B4-BE49-F238E27FC236}">
                    <a16:creationId xmlns:a16="http://schemas.microsoft.com/office/drawing/2014/main" id="{85FFB48E-ADD8-4FFD-9E3B-7264DD30843F}"/>
                  </a:ext>
                </a:extLst>
              </p:cNvPr>
              <p:cNvSpPr txBox="1">
                <a:spLocks noRot="1" noChangeAspect="1" noMove="1" noResize="1" noEditPoints="1" noAdjustHandles="1" noChangeArrowheads="1" noChangeShapeType="1" noTextEdit="1"/>
              </p:cNvSpPr>
              <p:nvPr/>
            </p:nvSpPr>
            <p:spPr>
              <a:xfrm>
                <a:off x="9328962" y="5616908"/>
                <a:ext cx="865332" cy="461665"/>
              </a:xfrm>
              <a:prstGeom prst="rect">
                <a:avLst/>
              </a:prstGeom>
              <a:blipFill>
                <a:blip r:embed="rId4"/>
                <a:stretch>
                  <a:fillRect b="-1316"/>
                </a:stretch>
              </a:blipFill>
            </p:spPr>
            <p:txBody>
              <a:bodyPr/>
              <a:lstStyle/>
              <a:p>
                <a:r>
                  <a:rPr lang="en-US">
                    <a:noFill/>
                  </a:rPr>
                  <a:t> </a:t>
                </a:r>
              </a:p>
            </p:txBody>
          </p:sp>
        </mc:Fallback>
      </mc:AlternateContent>
      <p:sp>
        <p:nvSpPr>
          <p:cNvPr id="12" name="Right Brace 11">
            <a:extLst>
              <a:ext uri="{FF2B5EF4-FFF2-40B4-BE49-F238E27FC236}">
                <a16:creationId xmlns:a16="http://schemas.microsoft.com/office/drawing/2014/main" id="{AE4EF448-6CDA-45E2-9FC4-D039F163C9B1}"/>
              </a:ext>
            </a:extLst>
          </p:cNvPr>
          <p:cNvSpPr/>
          <p:nvPr/>
        </p:nvSpPr>
        <p:spPr>
          <a:xfrm rot="5400000">
            <a:off x="9573669" y="4197523"/>
            <a:ext cx="375919" cy="2341062"/>
          </a:xfrm>
          <a:prstGeom prst="rightBrace">
            <a:avLst>
              <a:gd name="adj1" fmla="val 8332"/>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817DE208-9AFE-4DA3-8C62-B55EDB14B8AD}"/>
              </a:ext>
            </a:extLst>
          </p:cNvPr>
          <p:cNvSpPr txBox="1"/>
          <p:nvPr/>
        </p:nvSpPr>
        <p:spPr>
          <a:xfrm>
            <a:off x="8568279" y="4750428"/>
            <a:ext cx="2455319"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4" name="TextBox 13">
            <a:extLst>
              <a:ext uri="{FF2B5EF4-FFF2-40B4-BE49-F238E27FC236}">
                <a16:creationId xmlns:a16="http://schemas.microsoft.com/office/drawing/2014/main" id="{3456DEA8-CBFC-406D-8794-F266BC9D1175}"/>
              </a:ext>
            </a:extLst>
          </p:cNvPr>
          <p:cNvSpPr txBox="1"/>
          <p:nvPr/>
        </p:nvSpPr>
        <p:spPr>
          <a:xfrm>
            <a:off x="11023598" y="4750428"/>
            <a:ext cx="899168"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5" name="Right Brace 14">
            <a:extLst>
              <a:ext uri="{FF2B5EF4-FFF2-40B4-BE49-F238E27FC236}">
                <a16:creationId xmlns:a16="http://schemas.microsoft.com/office/drawing/2014/main" id="{62321E79-47C1-418A-8E22-ED96383040CD}"/>
              </a:ext>
            </a:extLst>
          </p:cNvPr>
          <p:cNvSpPr/>
          <p:nvPr/>
        </p:nvSpPr>
        <p:spPr>
          <a:xfrm rot="5400000">
            <a:off x="11259751" y="4935388"/>
            <a:ext cx="375919" cy="865333"/>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ED65860-93B9-4B6F-8EE3-CA01B18ED7B4}"/>
                  </a:ext>
                </a:extLst>
              </p:cNvPr>
              <p:cNvSpPr txBox="1"/>
              <p:nvPr/>
            </p:nvSpPr>
            <p:spPr>
              <a:xfrm>
                <a:off x="11015044" y="5610006"/>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p:sp>
            <p:nvSpPr>
              <p:cNvPr id="16" name="TextBox 15">
                <a:extLst>
                  <a:ext uri="{FF2B5EF4-FFF2-40B4-BE49-F238E27FC236}">
                    <a16:creationId xmlns:a16="http://schemas.microsoft.com/office/drawing/2014/main" id="{6ED65860-93B9-4B6F-8EE3-CA01B18ED7B4}"/>
                  </a:ext>
                </a:extLst>
              </p:cNvPr>
              <p:cNvSpPr txBox="1">
                <a:spLocks noRot="1" noChangeAspect="1" noMove="1" noResize="1" noEditPoints="1" noAdjustHandles="1" noChangeArrowheads="1" noChangeShapeType="1" noTextEdit="1"/>
              </p:cNvSpPr>
              <p:nvPr/>
            </p:nvSpPr>
            <p:spPr>
              <a:xfrm>
                <a:off x="11015044" y="5610006"/>
                <a:ext cx="865332" cy="461665"/>
              </a:xfrm>
              <a:prstGeom prst="rect">
                <a:avLst/>
              </a:prstGeom>
              <a:blipFill>
                <a:blip r:embed="rId5"/>
                <a:stretch>
                  <a:fillRect b="-131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78B2F9B-C6F7-4CF2-965B-AFE67C406A95}"/>
              </a:ext>
            </a:extLst>
          </p:cNvPr>
          <p:cNvSpPr txBox="1"/>
          <p:nvPr/>
        </p:nvSpPr>
        <p:spPr>
          <a:xfrm>
            <a:off x="499830" y="4386888"/>
            <a:ext cx="3239303" cy="369332"/>
          </a:xfrm>
          <a:prstGeom prst="rect">
            <a:avLst/>
          </a:prstGeom>
          <a:solidFill>
            <a:srgbClr val="C00000"/>
          </a:solidFill>
        </p:spPr>
        <p:txBody>
          <a:bodyPr wrap="square" rtlCol="0">
            <a:spAutoFit/>
          </a:bodyPr>
          <a:lstStyle/>
          <a:p>
            <a:r>
              <a:rPr lang="en-US" dirty="0">
                <a:highlight>
                  <a:srgbClr val="FF0000"/>
                </a:highlight>
              </a:rPr>
              <a:t> </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567C2FF-7AB9-4221-A53A-9BCCD0D3494E}"/>
                  </a:ext>
                </a:extLst>
              </p:cNvPr>
              <p:cNvSpPr txBox="1"/>
              <p:nvPr/>
            </p:nvSpPr>
            <p:spPr>
              <a:xfrm>
                <a:off x="1834125" y="5091215"/>
                <a:ext cx="6299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𝑢</m:t>
                      </m:r>
                    </m:oMath>
                  </m:oMathPara>
                </a14:m>
                <a:endParaRPr lang="en-US" sz="2400" dirty="0"/>
              </a:p>
            </p:txBody>
          </p:sp>
        </mc:Choice>
        <mc:Fallback>
          <p:sp>
            <p:nvSpPr>
              <p:cNvPr id="18" name="TextBox 17">
                <a:extLst>
                  <a:ext uri="{FF2B5EF4-FFF2-40B4-BE49-F238E27FC236}">
                    <a16:creationId xmlns:a16="http://schemas.microsoft.com/office/drawing/2014/main" id="{4567C2FF-7AB9-4221-A53A-9BCCD0D3494E}"/>
                  </a:ext>
                </a:extLst>
              </p:cNvPr>
              <p:cNvSpPr txBox="1">
                <a:spLocks noRot="1" noChangeAspect="1" noMove="1" noResize="1" noEditPoints="1" noAdjustHandles="1" noChangeArrowheads="1" noChangeShapeType="1" noTextEdit="1"/>
              </p:cNvSpPr>
              <p:nvPr/>
            </p:nvSpPr>
            <p:spPr>
              <a:xfrm>
                <a:off x="1834125" y="5091215"/>
                <a:ext cx="629920" cy="461665"/>
              </a:xfrm>
              <a:prstGeom prst="rect">
                <a:avLst/>
              </a:prstGeom>
              <a:blipFill>
                <a:blip r:embed="rId6"/>
                <a:stretch>
                  <a:fillRect/>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197A9D11-9EE6-44A9-85B2-55657E1466ED}"/>
              </a:ext>
            </a:extLst>
          </p:cNvPr>
          <p:cNvSpPr/>
          <p:nvPr/>
        </p:nvSpPr>
        <p:spPr>
          <a:xfrm rot="5400000">
            <a:off x="1961884" y="3404245"/>
            <a:ext cx="375919" cy="3178577"/>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CC65547-94FC-4292-AF77-EA236490803B}"/>
                  </a:ext>
                </a:extLst>
              </p:cNvPr>
              <p:cNvSpPr txBox="1"/>
              <p:nvPr/>
            </p:nvSpPr>
            <p:spPr>
              <a:xfrm>
                <a:off x="3944009" y="5094051"/>
                <a:ext cx="8653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1</m:t>
                          </m:r>
                        </m:sub>
                      </m:sSub>
                    </m:oMath>
                  </m:oMathPara>
                </a14:m>
                <a:endParaRPr lang="en-US" sz="2400" dirty="0"/>
              </a:p>
            </p:txBody>
          </p:sp>
        </mc:Choice>
        <mc:Fallback>
          <p:sp>
            <p:nvSpPr>
              <p:cNvPr id="25" name="TextBox 24">
                <a:extLst>
                  <a:ext uri="{FF2B5EF4-FFF2-40B4-BE49-F238E27FC236}">
                    <a16:creationId xmlns:a16="http://schemas.microsoft.com/office/drawing/2014/main" id="{2CC65547-94FC-4292-AF77-EA236490803B}"/>
                  </a:ext>
                </a:extLst>
              </p:cNvPr>
              <p:cNvSpPr txBox="1">
                <a:spLocks noRot="1" noChangeAspect="1" noMove="1" noResize="1" noEditPoints="1" noAdjustHandles="1" noChangeArrowheads="1" noChangeShapeType="1" noTextEdit="1"/>
              </p:cNvSpPr>
              <p:nvPr/>
            </p:nvSpPr>
            <p:spPr>
              <a:xfrm>
                <a:off x="3944009" y="5094051"/>
                <a:ext cx="865332" cy="461665"/>
              </a:xfrm>
              <a:prstGeom prst="rect">
                <a:avLst/>
              </a:prstGeom>
              <a:blipFill>
                <a:blip r:embed="rId7"/>
                <a:stretch>
                  <a:fillRect b="-1333"/>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9B7C415-214F-475C-B787-9F4CBACA24F5}"/>
              </a:ext>
            </a:extLst>
          </p:cNvPr>
          <p:cNvSpPr txBox="1"/>
          <p:nvPr/>
        </p:nvSpPr>
        <p:spPr>
          <a:xfrm>
            <a:off x="3722215" y="4382281"/>
            <a:ext cx="899168"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31" name="Right Brace 30">
            <a:extLst>
              <a:ext uri="{FF2B5EF4-FFF2-40B4-BE49-F238E27FC236}">
                <a16:creationId xmlns:a16="http://schemas.microsoft.com/office/drawing/2014/main" id="{710DD4BE-A315-4A5C-AB8F-5B804A665D7A}"/>
              </a:ext>
            </a:extLst>
          </p:cNvPr>
          <p:cNvSpPr/>
          <p:nvPr/>
        </p:nvSpPr>
        <p:spPr>
          <a:xfrm rot="5400000">
            <a:off x="4008722" y="4587195"/>
            <a:ext cx="375919" cy="849402"/>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3857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Additional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810846"/>
              </a:xfrm>
            </p:spPr>
            <p:txBody>
              <a:bodyPr>
                <a:normAutofit/>
              </a:bodyPr>
              <a:lstStyle/>
              <a:p>
                <a:r>
                  <a:rPr lang="en-US" dirty="0"/>
                  <a:t> </a:t>
                </a:r>
                <a:r>
                  <a:rPr lang="en-US" dirty="0">
                    <a:solidFill>
                      <a:srgbClr val="7030A0"/>
                    </a:solidFill>
                  </a:rPr>
                  <a:t>[BHMSS</a:t>
                </a:r>
                <a:r>
                  <a:rPr lang="en-US" dirty="0">
                    <a:solidFill>
                      <a:srgbClr val="FF0000"/>
                    </a:solidFill>
                  </a:rPr>
                  <a:t>Z</a:t>
                </a:r>
                <a:r>
                  <a:rPr lang="en-US" dirty="0">
                    <a:solidFill>
                      <a:srgbClr val="7030A0"/>
                    </a:solidFill>
                  </a:rPr>
                  <a:t>23]</a:t>
                </a:r>
                <a:r>
                  <a:rPr lang="en-US" dirty="0"/>
                  <a:t> showed that “sampling-based” algorithms achieve adversarial robustness “for-free”</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23]</a:t>
                </a:r>
                <a:r>
                  <a:rPr lang="en-US" dirty="0"/>
                  <a:t> showed impossibility results for many natural problems for “white-box” adversaries</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23]</a:t>
                </a:r>
                <a:r>
                  <a:rPr lang="en-US" dirty="0"/>
                  <a:t> gave a sublinear-space algorithm for estimating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when the white-box adversary has polynomial computation time</a:t>
                </a:r>
              </a:p>
              <a:p>
                <a:endParaRPr lang="en-US" dirty="0"/>
              </a:p>
              <a:p>
                <a:r>
                  <a:rPr lang="en-US" dirty="0"/>
                  <a:t> </a:t>
                </a:r>
                <a:r>
                  <a:rPr lang="en-US" dirty="0">
                    <a:solidFill>
                      <a:srgbClr val="00B050"/>
                    </a:solidFill>
                  </a:rPr>
                  <a:t>Open Questions</a:t>
                </a:r>
                <a:r>
                  <a:rPr lang="en-US" dirty="0"/>
                  <a:t>: </a:t>
                </a:r>
                <a:r>
                  <a:rPr lang="en-US" dirty="0">
                    <a:solidFill>
                      <a:srgbClr val="FF0000"/>
                    </a:solidFill>
                  </a:rPr>
                  <a:t>1)</a:t>
                </a:r>
                <a:r>
                  <a:rPr lang="en-US" dirty="0">
                    <a:solidFill>
                      <a:srgbClr val="00B050"/>
                    </a:solidFill>
                  </a:rPr>
                  <a:t> </a:t>
                </a:r>
                <a:r>
                  <a:rPr lang="en-US" dirty="0"/>
                  <a:t>Is anything non-trivial possible for “black-box” adversaries that are allowed to delete elements? </a:t>
                </a:r>
                <a:r>
                  <a:rPr lang="en-US" dirty="0">
                    <a:solidFill>
                      <a:srgbClr val="FF0000"/>
                    </a:solidFill>
                  </a:rPr>
                  <a:t>2) </a:t>
                </a:r>
                <a:r>
                  <a:rPr lang="en-US" dirty="0"/>
                  <a:t>Can lattice-based crypto be used for other algorithms robust to white-box adversaries?</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810846"/>
              </a:xfrm>
              <a:blipFill>
                <a:blip r:embed="rId2"/>
                <a:stretch>
                  <a:fillRect l="-1043" t="-2025" r="-1391"/>
                </a:stretch>
              </a:blipFill>
            </p:spPr>
            <p:txBody>
              <a:bodyPr/>
              <a:lstStyle/>
              <a:p>
                <a:r>
                  <a:rPr lang="en-US">
                    <a:noFill/>
                  </a:rPr>
                  <a:t> </a:t>
                </a:r>
              </a:p>
            </p:txBody>
          </p:sp>
        </mc:Fallback>
      </mc:AlternateContent>
    </p:spTree>
    <p:extLst>
      <p:ext uri="{BB962C8B-B14F-4D97-AF65-F5344CB8AC3E}">
        <p14:creationId xmlns:p14="http://schemas.microsoft.com/office/powerpoint/2010/main" val="1453751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65D97E-18C5-5A34-5D05-53B23228B7A0}"/>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[BGLW</a:t>
                </a:r>
                <a:r>
                  <a:rPr lang="en-US" dirty="0">
                    <a:solidFill>
                      <a:srgbClr val="FF0000"/>
                    </a:solidFill>
                  </a:rPr>
                  <a:t>Z</a:t>
                </a:r>
                <a:r>
                  <a:rPr lang="en-US" dirty="0">
                    <a:solidFill>
                      <a:srgbClr val="7030A0"/>
                    </a:solidFill>
                  </a:rPr>
                  <a:t>18]</a:t>
                </a:r>
                <a:endParaRPr lang="en-US" dirty="0"/>
              </a:p>
            </p:txBody>
          </p:sp>
        </mc:Choice>
        <mc:Fallback xmlns="">
          <p:sp>
            <p:nvSpPr>
              <p:cNvPr id="2" name="Title 1">
                <a:extLst>
                  <a:ext uri="{FF2B5EF4-FFF2-40B4-BE49-F238E27FC236}">
                    <a16:creationId xmlns:a16="http://schemas.microsoft.com/office/drawing/2014/main" id="{8065D97E-18C5-5A34-5D05-53B23228B7A0}"/>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03ECD0-1646-083F-0859-6993B533F83B}"/>
                  </a:ext>
                </a:extLst>
              </p:cNvPr>
              <p:cNvSpPr>
                <a:spLocks noGrp="1"/>
              </p:cNvSpPr>
              <p:nvPr>
                <p:ph idx="1"/>
              </p:nvPr>
            </p:nvSpPr>
            <p:spPr/>
            <p:txBody>
              <a:bodyPr/>
              <a:lstStyle/>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smtClean="0">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7030A0"/>
                  </a:solidFill>
                  <a:latin typeface="Cambria Math" panose="02040503050406030204" pitchFamily="18" charset="0"/>
                </a:endParaRPr>
              </a:p>
              <a:p>
                <a:pPr>
                  <a:buClr>
                    <a:schemeClr val="tx1"/>
                  </a:buClr>
                </a:pPr>
                <a:r>
                  <a:rPr lang="en-US" dirty="0"/>
                  <a:t>We give nearly tight new upper and lower bounds for these problems!</a:t>
                </a:r>
                <a:endParaRPr lang="en-US" b="0" i="1" dirty="0">
                  <a:solidFill>
                    <a:srgbClr val="7030A0"/>
                  </a:solidFill>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0103ECD0-1646-083F-0859-6993B533F83B}"/>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2332314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err="1">
                <a:solidFill>
                  <a:schemeClr val="accent1"/>
                </a:solidFill>
              </a:rPr>
              <a:t>RandNLA</a:t>
            </a:r>
            <a:r>
              <a:rPr lang="en-US" dirty="0">
                <a:solidFill>
                  <a:schemeClr val="accent1"/>
                </a:solidFill>
              </a:rPr>
              <a:t> in the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First algorithms for problems in numerical linear algebra in the sliding window model </a:t>
                </a:r>
                <a:r>
                  <a:rPr lang="en-US" sz="2800" dirty="0">
                    <a:solidFill>
                      <a:srgbClr val="7030A0"/>
                    </a:solidFill>
                  </a:rPr>
                  <a:t>[BDMMUW</a:t>
                </a:r>
                <a:r>
                  <a:rPr lang="en-US" sz="2800" dirty="0">
                    <a:solidFill>
                      <a:srgbClr val="FF0000"/>
                    </a:solidFill>
                  </a:rPr>
                  <a:t>Z</a:t>
                </a:r>
                <a:r>
                  <a:rPr lang="en-US" sz="2800" dirty="0">
                    <a:solidFill>
                      <a:srgbClr val="7030A0"/>
                    </a:solidFill>
                  </a:rPr>
                  <a:t>20]</a:t>
                </a:r>
                <a:endParaRPr lang="en-US" dirty="0"/>
              </a:p>
              <a:p>
                <a:endParaRPr lang="en-US" dirty="0"/>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986"/>
                </a:stretch>
              </a:blipFill>
            </p:spPr>
            <p:txBody>
              <a:bodyPr/>
              <a:lstStyle/>
              <a:p>
                <a:r>
                  <a:rPr lang="en-US">
                    <a:noFill/>
                  </a:rPr>
                  <a:t> </a:t>
                </a:r>
              </a:p>
            </p:txBody>
          </p:sp>
        </mc:Fallback>
      </mc:AlternateContent>
    </p:spTree>
    <p:extLst>
      <p:ext uri="{BB962C8B-B14F-4D97-AF65-F5344CB8AC3E}">
        <p14:creationId xmlns:p14="http://schemas.microsoft.com/office/powerpoint/2010/main" val="3222497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005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My Recent Work on Sublinear Algorithms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377389"/>
            <a:ext cx="11403106" cy="5310282"/>
          </a:xfrm>
        </p:spPr>
        <p:txBody>
          <a:bodyPr>
            <a:normAutofit/>
          </a:bodyPr>
          <a:lstStyle/>
          <a:p>
            <a:r>
              <a:rPr lang="en-US" dirty="0"/>
              <a:t>Memory Bounds for the Experts Problem </a:t>
            </a:r>
            <a:r>
              <a:rPr lang="en-US" dirty="0">
                <a:solidFill>
                  <a:srgbClr val="7030A0"/>
                </a:solidFill>
              </a:rPr>
              <a:t>(STOC 2022)</a:t>
            </a:r>
          </a:p>
          <a:p>
            <a:r>
              <a:rPr lang="en-US" dirty="0"/>
              <a:t>The White-Box Adversarial Data Stream Model </a:t>
            </a:r>
            <a:r>
              <a:rPr lang="en-US" dirty="0">
                <a:solidFill>
                  <a:srgbClr val="7030A0"/>
                </a:solidFill>
              </a:rPr>
              <a:t>(PODS 2022)</a:t>
            </a:r>
          </a:p>
          <a:p>
            <a:r>
              <a:rPr lang="en-US" dirty="0"/>
              <a:t>Truly Perfect Samplers for Data Streams and Sliding Windows </a:t>
            </a:r>
            <a:r>
              <a:rPr lang="en-US" dirty="0">
                <a:solidFill>
                  <a:srgbClr val="7030A0"/>
                </a:solidFill>
              </a:rPr>
              <a:t>(PODS 2022)</a:t>
            </a:r>
          </a:p>
          <a:p>
            <a:r>
              <a:rPr lang="en-US" dirty="0"/>
              <a:t>Noisy Boolean Hidden Matching with Applications</a:t>
            </a:r>
            <a:r>
              <a:rPr lang="en-US" dirty="0">
                <a:solidFill>
                  <a:srgbClr val="7030A0"/>
                </a:solidFill>
              </a:rPr>
              <a:t> (ITCS 2022)</a:t>
            </a:r>
          </a:p>
          <a:p>
            <a:r>
              <a:rPr lang="en-US" dirty="0"/>
              <a:t>Adversarial Robustness of Streaming Algorithms through Importance Sampling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Tight Bounds for </a:t>
            </a:r>
            <a:r>
              <a:rPr lang="en-US" dirty="0" err="1"/>
              <a:t>Adversarially</a:t>
            </a:r>
            <a:r>
              <a:rPr lang="en-US" dirty="0"/>
              <a:t> Robust Streams and Sliding Windows via Difference Estimators </a:t>
            </a:r>
            <a:r>
              <a:rPr lang="en-US" dirty="0">
                <a:solidFill>
                  <a:srgbClr val="7030A0"/>
                </a:solidFill>
              </a:rPr>
              <a:t>(FOCS 2021)</a:t>
            </a:r>
          </a:p>
          <a:p>
            <a:r>
              <a:rPr lang="en-US" dirty="0"/>
              <a:t>Separations for Estimating Large Frequency Moments on Data Streams </a:t>
            </a:r>
            <a:r>
              <a:rPr lang="en-US" dirty="0">
                <a:solidFill>
                  <a:srgbClr val="7030A0"/>
                </a:solidFill>
              </a:rPr>
              <a:t>(ICALP 2021)</a:t>
            </a:r>
          </a:p>
          <a:p>
            <a:r>
              <a:rPr lang="en-US" dirty="0"/>
              <a:t>Non-Adaptive Adaptive Sampling on Turnstile Streams </a:t>
            </a:r>
            <a:r>
              <a:rPr lang="en-US" dirty="0">
                <a:solidFill>
                  <a:srgbClr val="7030A0"/>
                </a:solidFill>
              </a:rPr>
              <a:t>(STOC 2020)</a:t>
            </a:r>
          </a:p>
        </p:txBody>
      </p:sp>
    </p:spTree>
    <p:extLst>
      <p:ext uri="{BB962C8B-B14F-4D97-AF65-F5344CB8AC3E}">
        <p14:creationId xmlns:p14="http://schemas.microsoft.com/office/powerpoint/2010/main" val="22881555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Research Directions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Adversarial robustness for data science/ML</a:t>
            </a:r>
          </a:p>
          <a:p>
            <a:r>
              <a:rPr lang="en-US"/>
              <a:t>Limits of learning-augmented algorithms, beyond NP-hardness, better utility bounds for DP</a:t>
            </a:r>
            <a:endParaRPr lang="en-US" dirty="0"/>
          </a:p>
          <a:p>
            <a:r>
              <a:rPr lang="en-US" dirty="0"/>
              <a:t>Data science with fairness considerations</a:t>
            </a:r>
          </a:p>
          <a:p>
            <a:pPr marL="0" indent="0">
              <a:buNone/>
            </a:pPr>
            <a:endParaRPr lang="en-US" dirty="0"/>
          </a:p>
          <a:p>
            <a:endParaRPr lang="en-US" dirty="0"/>
          </a:p>
          <a:p>
            <a:r>
              <a:rPr lang="en-US" dirty="0"/>
              <a:t>Evolving demands of the future!</a:t>
            </a:r>
          </a:p>
        </p:txBody>
      </p:sp>
      <p:pic>
        <p:nvPicPr>
          <p:cNvPr id="4" name="Picture 3">
            <a:extLst>
              <a:ext uri="{FF2B5EF4-FFF2-40B4-BE49-F238E27FC236}">
                <a16:creationId xmlns:a16="http://schemas.microsoft.com/office/drawing/2014/main" id="{FBE1C34B-996B-C2C8-F7E5-AD1C07CFECCF}"/>
              </a:ext>
            </a:extLst>
          </p:cNvPr>
          <p:cNvPicPr>
            <a:picLocks noChangeAspect="1"/>
          </p:cNvPicPr>
          <p:nvPr/>
        </p:nvPicPr>
        <p:blipFill>
          <a:blip r:embed="rId3"/>
          <a:stretch>
            <a:fillRect/>
          </a:stretch>
        </p:blipFill>
        <p:spPr>
          <a:xfrm>
            <a:off x="7060676" y="3916629"/>
            <a:ext cx="5131324" cy="2593804"/>
          </a:xfrm>
          <a:prstGeom prst="rect">
            <a:avLst/>
          </a:prstGeom>
        </p:spPr>
      </p:pic>
      <p:sp>
        <p:nvSpPr>
          <p:cNvPr id="6" name="TextBox 5">
            <a:extLst>
              <a:ext uri="{FF2B5EF4-FFF2-40B4-BE49-F238E27FC236}">
                <a16:creationId xmlns:a16="http://schemas.microsoft.com/office/drawing/2014/main" id="{C866C1DA-4669-C554-7B5D-A64093C5ABDC}"/>
              </a:ext>
            </a:extLst>
          </p:cNvPr>
          <p:cNvSpPr txBox="1"/>
          <p:nvPr/>
        </p:nvSpPr>
        <p:spPr>
          <a:xfrm>
            <a:off x="5262512" y="6488668"/>
            <a:ext cx="8142401" cy="369332"/>
          </a:xfrm>
          <a:prstGeom prst="rect">
            <a:avLst/>
          </a:prstGeom>
          <a:noFill/>
        </p:spPr>
        <p:txBody>
          <a:bodyPr wrap="square">
            <a:spAutoFit/>
          </a:bodyPr>
          <a:lstStyle/>
          <a:p>
            <a:r>
              <a:rPr lang="en-US" dirty="0"/>
              <a:t>https://marwahaha.github.io/arxiv-wordcloud/?author=Samson%20Zhou</a:t>
            </a:r>
          </a:p>
        </p:txBody>
      </p:sp>
    </p:spTree>
    <p:extLst>
      <p:ext uri="{BB962C8B-B14F-4D97-AF65-F5344CB8AC3E}">
        <p14:creationId xmlns:p14="http://schemas.microsoft.com/office/powerpoint/2010/main" val="284257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Agenda</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pPr>
              <a:buClr>
                <a:schemeClr val="tx1"/>
              </a:buClr>
            </a:pPr>
            <a:r>
              <a:rPr lang="en-US" dirty="0">
                <a:solidFill>
                  <a:srgbClr val="00B050"/>
                </a:solidFill>
              </a:rPr>
              <a:t>Department research: </a:t>
            </a:r>
            <a:r>
              <a:rPr lang="en-US" dirty="0"/>
              <a:t>interdisciplinary collaborations</a:t>
            </a:r>
          </a:p>
          <a:p>
            <a:pPr>
              <a:buClr>
                <a:schemeClr val="tx1"/>
              </a:buClr>
            </a:pPr>
            <a:r>
              <a:rPr lang="en-US" dirty="0">
                <a:solidFill>
                  <a:srgbClr val="00B050"/>
                </a:solidFill>
              </a:rPr>
              <a:t>Department activities: </a:t>
            </a:r>
            <a:r>
              <a:rPr lang="en-US" dirty="0"/>
              <a:t>social hour, reading group, lunch seminar</a:t>
            </a:r>
          </a:p>
          <a:p>
            <a:pPr>
              <a:buClr>
                <a:schemeClr val="tx1"/>
              </a:buClr>
            </a:pPr>
            <a:r>
              <a:rPr lang="en-US" dirty="0">
                <a:solidFill>
                  <a:srgbClr val="00B050"/>
                </a:solidFill>
              </a:rPr>
              <a:t>Regional activities: </a:t>
            </a:r>
            <a:r>
              <a:rPr lang="en-US" dirty="0"/>
              <a:t>Texas Theory Day, Texas Data Science Day</a:t>
            </a:r>
          </a:p>
          <a:p>
            <a:pPr marL="0" indent="0">
              <a:buNone/>
            </a:pPr>
            <a:endParaRPr lang="en-US" dirty="0">
              <a:solidFill>
                <a:srgbClr val="00B050"/>
              </a:solidFill>
            </a:endParaRPr>
          </a:p>
          <a:p>
            <a:pPr marL="0" indent="0">
              <a:buNone/>
            </a:pPr>
            <a:endParaRPr lang="en-US" dirty="0">
              <a:solidFill>
                <a:srgbClr val="00B050"/>
              </a:solidFill>
            </a:endParaRPr>
          </a:p>
          <a:p>
            <a:pPr>
              <a:buClr>
                <a:schemeClr val="tx1"/>
              </a:buClr>
            </a:pPr>
            <a:r>
              <a:rPr lang="en-US" dirty="0">
                <a:solidFill>
                  <a:srgbClr val="00B050"/>
                </a:solidFill>
              </a:rPr>
              <a:t>Teaching</a:t>
            </a:r>
            <a:r>
              <a:rPr lang="en-US" dirty="0"/>
              <a:t>: Randomized algorithms </a:t>
            </a:r>
            <a:r>
              <a:rPr lang="en-US" dirty="0">
                <a:solidFill>
                  <a:srgbClr val="7030A0"/>
                </a:solidFill>
              </a:rPr>
              <a:t>(hashing, concentration inequalities, linear programming)</a:t>
            </a:r>
            <a:r>
              <a:rPr lang="en-US" dirty="0"/>
              <a:t>, “modern” data science </a:t>
            </a:r>
            <a:r>
              <a:rPr lang="en-US" dirty="0">
                <a:solidFill>
                  <a:srgbClr val="7030A0"/>
                </a:solidFill>
              </a:rPr>
              <a:t>(dimensionality reduction, differential privacy, sublinear algorithms)</a:t>
            </a:r>
            <a:endParaRPr lang="en-US" dirty="0">
              <a:solidFill>
                <a:srgbClr val="00B050"/>
              </a:solidFill>
            </a:endParaRPr>
          </a:p>
          <a:p>
            <a:pPr>
              <a:buClr>
                <a:schemeClr val="tx1"/>
              </a:buClr>
            </a:pPr>
            <a:r>
              <a:rPr lang="en-US" dirty="0">
                <a:solidFill>
                  <a:srgbClr val="00B050"/>
                </a:solidFill>
              </a:rPr>
              <a:t>Funding?</a:t>
            </a:r>
            <a:r>
              <a:rPr lang="en-US" dirty="0">
                <a:solidFill>
                  <a:srgbClr val="7030A0"/>
                </a:solidFill>
              </a:rPr>
              <a:t>: </a:t>
            </a:r>
            <a:r>
              <a:rPr lang="en-US" dirty="0"/>
              <a:t>NSF, NIH, DARPA, Apple, Google, Meta, Microsoft</a:t>
            </a:r>
          </a:p>
          <a:p>
            <a:endParaRPr lang="en-US" dirty="0"/>
          </a:p>
        </p:txBody>
      </p:sp>
    </p:spTree>
    <p:extLst>
      <p:ext uri="{BB962C8B-B14F-4D97-AF65-F5344CB8AC3E}">
        <p14:creationId xmlns:p14="http://schemas.microsoft.com/office/powerpoint/2010/main" val="935596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spTree>
    <p:extLst>
      <p:ext uri="{BB962C8B-B14F-4D97-AF65-F5344CB8AC3E}">
        <p14:creationId xmlns:p14="http://schemas.microsoft.com/office/powerpoint/2010/main" val="36501800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pic>
        <p:nvPicPr>
          <p:cNvPr id="3" name="Picture 2">
            <a:extLst>
              <a:ext uri="{FF2B5EF4-FFF2-40B4-BE49-F238E27FC236}">
                <a16:creationId xmlns:a16="http://schemas.microsoft.com/office/drawing/2014/main" id="{D68EF094-42B2-CEBB-1B8C-38BED6AF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738" y="2103503"/>
            <a:ext cx="1655762" cy="1655762"/>
          </a:xfrm>
          <a:prstGeom prst="rect">
            <a:avLst/>
          </a:prstGeom>
        </p:spPr>
      </p:pic>
      <p:pic>
        <p:nvPicPr>
          <p:cNvPr id="4" name="Picture 3">
            <a:extLst>
              <a:ext uri="{FF2B5EF4-FFF2-40B4-BE49-F238E27FC236}">
                <a16:creationId xmlns:a16="http://schemas.microsoft.com/office/drawing/2014/main" id="{0F141066-2A40-1932-4124-DB7DBAEE9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535" y="3593212"/>
            <a:ext cx="1439379" cy="1439379"/>
          </a:xfrm>
          <a:prstGeom prst="rect">
            <a:avLst/>
          </a:prstGeom>
        </p:spPr>
      </p:pic>
      <p:pic>
        <p:nvPicPr>
          <p:cNvPr id="5" name="Picture 4">
            <a:extLst>
              <a:ext uri="{FF2B5EF4-FFF2-40B4-BE49-F238E27FC236}">
                <a16:creationId xmlns:a16="http://schemas.microsoft.com/office/drawing/2014/main" id="{A77C5821-A0B9-90CC-A385-E0BA6523E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23" y="92547"/>
            <a:ext cx="1586852" cy="1586852"/>
          </a:xfrm>
          <a:prstGeom prst="rect">
            <a:avLst/>
          </a:prstGeom>
        </p:spPr>
      </p:pic>
      <p:pic>
        <p:nvPicPr>
          <p:cNvPr id="6" name="Picture 5">
            <a:extLst>
              <a:ext uri="{FF2B5EF4-FFF2-40B4-BE49-F238E27FC236}">
                <a16:creationId xmlns:a16="http://schemas.microsoft.com/office/drawing/2014/main" id="{09AB72CE-BB83-7F3A-545C-186036782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996" y="1691688"/>
            <a:ext cx="1573636" cy="1047119"/>
          </a:xfrm>
          <a:prstGeom prst="rect">
            <a:avLst/>
          </a:prstGeom>
        </p:spPr>
      </p:pic>
      <p:pic>
        <p:nvPicPr>
          <p:cNvPr id="7" name="Picture 6">
            <a:extLst>
              <a:ext uri="{FF2B5EF4-FFF2-40B4-BE49-F238E27FC236}">
                <a16:creationId xmlns:a16="http://schemas.microsoft.com/office/drawing/2014/main" id="{2D58D149-7A04-6A43-0C34-9B9256DCFF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624" y="136438"/>
            <a:ext cx="1446425" cy="1395799"/>
          </a:xfrm>
          <a:prstGeom prst="rect">
            <a:avLst/>
          </a:prstGeom>
        </p:spPr>
      </p:pic>
      <p:pic>
        <p:nvPicPr>
          <p:cNvPr id="8" name="Picture 7" descr="A person standing in front of a building&#10;&#10;Description automatically generated">
            <a:extLst>
              <a:ext uri="{FF2B5EF4-FFF2-40B4-BE49-F238E27FC236}">
                <a16:creationId xmlns:a16="http://schemas.microsoft.com/office/drawing/2014/main" id="{424583C3-3FFA-BBC3-9724-7F04CDF286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8143" y="5293274"/>
            <a:ext cx="1446425" cy="1520556"/>
          </a:xfrm>
          <a:prstGeom prst="rect">
            <a:avLst/>
          </a:prstGeom>
        </p:spPr>
      </p:pic>
      <p:pic>
        <p:nvPicPr>
          <p:cNvPr id="9" name="Picture 8" descr="A person standing in front of a building&#10;&#10;Description automatically generated">
            <a:extLst>
              <a:ext uri="{FF2B5EF4-FFF2-40B4-BE49-F238E27FC236}">
                <a16:creationId xmlns:a16="http://schemas.microsoft.com/office/drawing/2014/main" id="{3F804CD0-CDA9-6FBC-D7D3-560A6F0D8C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5481" y="172367"/>
            <a:ext cx="1402298" cy="1544982"/>
          </a:xfrm>
          <a:prstGeom prst="rect">
            <a:avLst/>
          </a:prstGeom>
        </p:spPr>
      </p:pic>
      <p:pic>
        <p:nvPicPr>
          <p:cNvPr id="10" name="Picture 9">
            <a:extLst>
              <a:ext uri="{FF2B5EF4-FFF2-40B4-BE49-F238E27FC236}">
                <a16:creationId xmlns:a16="http://schemas.microsoft.com/office/drawing/2014/main" id="{E7A2966C-8174-2AD0-7150-0AD072202F6C}"/>
              </a:ext>
            </a:extLst>
          </p:cNvPr>
          <p:cNvPicPr>
            <a:picLocks noChangeAspect="1"/>
          </p:cNvPicPr>
          <p:nvPr/>
        </p:nvPicPr>
        <p:blipFill>
          <a:blip r:embed="rId10"/>
          <a:stretch>
            <a:fillRect/>
          </a:stretch>
        </p:blipFill>
        <p:spPr>
          <a:xfrm>
            <a:off x="10597138" y="5235280"/>
            <a:ext cx="1446424" cy="1435508"/>
          </a:xfrm>
          <a:prstGeom prst="rect">
            <a:avLst/>
          </a:prstGeom>
        </p:spPr>
      </p:pic>
      <p:pic>
        <p:nvPicPr>
          <p:cNvPr id="12" name="Picture 11">
            <a:extLst>
              <a:ext uri="{FF2B5EF4-FFF2-40B4-BE49-F238E27FC236}">
                <a16:creationId xmlns:a16="http://schemas.microsoft.com/office/drawing/2014/main" id="{1A8DBC1D-92C7-E4B8-B1A1-425660EB8C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341" y="4289537"/>
            <a:ext cx="1725168" cy="1792224"/>
          </a:xfrm>
          <a:prstGeom prst="rect">
            <a:avLst/>
          </a:prstGeom>
        </p:spPr>
      </p:pic>
      <p:pic>
        <p:nvPicPr>
          <p:cNvPr id="14" name="Picture 13">
            <a:extLst>
              <a:ext uri="{FF2B5EF4-FFF2-40B4-BE49-F238E27FC236}">
                <a16:creationId xmlns:a16="http://schemas.microsoft.com/office/drawing/2014/main" id="{8AC9C7D7-5DAE-593F-E9B9-8CF22E92EE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0849" y="4397788"/>
            <a:ext cx="1400987" cy="1655764"/>
          </a:xfrm>
          <a:prstGeom prst="rect">
            <a:avLst/>
          </a:prstGeom>
        </p:spPr>
      </p:pic>
      <p:pic>
        <p:nvPicPr>
          <p:cNvPr id="16" name="Picture 15">
            <a:extLst>
              <a:ext uri="{FF2B5EF4-FFF2-40B4-BE49-F238E27FC236}">
                <a16:creationId xmlns:a16="http://schemas.microsoft.com/office/drawing/2014/main" id="{86C25711-CC0C-38D7-F76F-1839DF2AF7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2726" y="3474481"/>
            <a:ext cx="1373083" cy="1429255"/>
          </a:xfrm>
          <a:prstGeom prst="rect">
            <a:avLst/>
          </a:prstGeom>
        </p:spPr>
      </p:pic>
      <p:pic>
        <p:nvPicPr>
          <p:cNvPr id="18" name="Picture 17">
            <a:extLst>
              <a:ext uri="{FF2B5EF4-FFF2-40B4-BE49-F238E27FC236}">
                <a16:creationId xmlns:a16="http://schemas.microsoft.com/office/drawing/2014/main" id="{6467D367-91C3-B9C5-A5D3-5D90FAD8E6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3313" y="5085222"/>
            <a:ext cx="1574239" cy="1655762"/>
          </a:xfrm>
          <a:prstGeom prst="rect">
            <a:avLst/>
          </a:prstGeom>
        </p:spPr>
      </p:pic>
      <p:pic>
        <p:nvPicPr>
          <p:cNvPr id="20" name="Picture 19">
            <a:extLst>
              <a:ext uri="{FF2B5EF4-FFF2-40B4-BE49-F238E27FC236}">
                <a16:creationId xmlns:a16="http://schemas.microsoft.com/office/drawing/2014/main" id="{85C908B5-E13E-6425-77E7-6E11162943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32390" y="194523"/>
            <a:ext cx="1178351" cy="1773418"/>
          </a:xfrm>
          <a:prstGeom prst="rect">
            <a:avLst/>
          </a:prstGeom>
        </p:spPr>
      </p:pic>
      <p:pic>
        <p:nvPicPr>
          <p:cNvPr id="22" name="Picture 21">
            <a:extLst>
              <a:ext uri="{FF2B5EF4-FFF2-40B4-BE49-F238E27FC236}">
                <a16:creationId xmlns:a16="http://schemas.microsoft.com/office/drawing/2014/main" id="{FFB77A2D-667D-9228-6414-018A7E60CC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41115" y="128905"/>
            <a:ext cx="1226023" cy="1839035"/>
          </a:xfrm>
          <a:prstGeom prst="rect">
            <a:avLst/>
          </a:prstGeom>
        </p:spPr>
      </p:pic>
      <p:pic>
        <p:nvPicPr>
          <p:cNvPr id="24" name="Picture 23">
            <a:extLst>
              <a:ext uri="{FF2B5EF4-FFF2-40B4-BE49-F238E27FC236}">
                <a16:creationId xmlns:a16="http://schemas.microsoft.com/office/drawing/2014/main" id="{FE05A603-FFA9-7AC5-4E5E-18D262C3BC0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34763" y="286879"/>
            <a:ext cx="1562749" cy="1172062"/>
          </a:xfrm>
          <a:prstGeom prst="rect">
            <a:avLst/>
          </a:prstGeom>
        </p:spPr>
      </p:pic>
      <p:pic>
        <p:nvPicPr>
          <p:cNvPr id="26" name="Picture 25">
            <a:extLst>
              <a:ext uri="{FF2B5EF4-FFF2-40B4-BE49-F238E27FC236}">
                <a16:creationId xmlns:a16="http://schemas.microsoft.com/office/drawing/2014/main" id="{6B673E68-3843-9C84-135D-6396FEF4E77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77023" y="4778093"/>
            <a:ext cx="1620601" cy="1655762"/>
          </a:xfrm>
          <a:prstGeom prst="rect">
            <a:avLst/>
          </a:prstGeom>
        </p:spPr>
      </p:pic>
      <p:pic>
        <p:nvPicPr>
          <p:cNvPr id="28" name="Picture 27">
            <a:extLst>
              <a:ext uri="{FF2B5EF4-FFF2-40B4-BE49-F238E27FC236}">
                <a16:creationId xmlns:a16="http://schemas.microsoft.com/office/drawing/2014/main" id="{70603E06-2841-9A34-366A-6A3280E008D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46630" y="2985195"/>
            <a:ext cx="1240224" cy="1655763"/>
          </a:xfrm>
          <a:prstGeom prst="rect">
            <a:avLst/>
          </a:prstGeom>
        </p:spPr>
      </p:pic>
      <p:pic>
        <p:nvPicPr>
          <p:cNvPr id="30" name="Picture 29">
            <a:extLst>
              <a:ext uri="{FF2B5EF4-FFF2-40B4-BE49-F238E27FC236}">
                <a16:creationId xmlns:a16="http://schemas.microsoft.com/office/drawing/2014/main" id="{D6E11537-0727-6145-E646-BD2F5B23107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050736" y="5085222"/>
            <a:ext cx="1435508" cy="1435508"/>
          </a:xfrm>
          <a:prstGeom prst="rect">
            <a:avLst/>
          </a:prstGeom>
        </p:spPr>
      </p:pic>
      <p:pic>
        <p:nvPicPr>
          <p:cNvPr id="32" name="Picture 31">
            <a:extLst>
              <a:ext uri="{FF2B5EF4-FFF2-40B4-BE49-F238E27FC236}">
                <a16:creationId xmlns:a16="http://schemas.microsoft.com/office/drawing/2014/main" id="{828DE275-0382-CEEF-50C7-2F4F19879ED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810270" y="1736551"/>
            <a:ext cx="1576667" cy="1576667"/>
          </a:xfrm>
          <a:prstGeom prst="rect">
            <a:avLst/>
          </a:prstGeom>
        </p:spPr>
      </p:pic>
      <p:pic>
        <p:nvPicPr>
          <p:cNvPr id="34" name="Picture 33">
            <a:extLst>
              <a:ext uri="{FF2B5EF4-FFF2-40B4-BE49-F238E27FC236}">
                <a16:creationId xmlns:a16="http://schemas.microsoft.com/office/drawing/2014/main" id="{282B4621-96C4-5595-030D-70BE86A9187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3225" y="1726065"/>
            <a:ext cx="1253550" cy="1840832"/>
          </a:xfrm>
          <a:prstGeom prst="rect">
            <a:avLst/>
          </a:prstGeom>
        </p:spPr>
      </p:pic>
      <p:pic>
        <p:nvPicPr>
          <p:cNvPr id="36" name="Picture 35">
            <a:extLst>
              <a:ext uri="{FF2B5EF4-FFF2-40B4-BE49-F238E27FC236}">
                <a16:creationId xmlns:a16="http://schemas.microsoft.com/office/drawing/2014/main" id="{DEBD2439-32BE-4D42-4AF7-D9102A47BF8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66998" y="3813077"/>
            <a:ext cx="1502762" cy="1372572"/>
          </a:xfrm>
          <a:prstGeom prst="rect">
            <a:avLst/>
          </a:prstGeom>
        </p:spPr>
      </p:pic>
      <p:pic>
        <p:nvPicPr>
          <p:cNvPr id="38" name="Picture 37">
            <a:extLst>
              <a:ext uri="{FF2B5EF4-FFF2-40B4-BE49-F238E27FC236}">
                <a16:creationId xmlns:a16="http://schemas.microsoft.com/office/drawing/2014/main" id="{2E6A2CDF-887E-245D-A4C3-A471A42FB12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657758" y="3292997"/>
            <a:ext cx="1281017" cy="1792225"/>
          </a:xfrm>
          <a:prstGeom prst="rect">
            <a:avLst/>
          </a:prstGeom>
        </p:spPr>
      </p:pic>
      <p:pic>
        <p:nvPicPr>
          <p:cNvPr id="40" name="Picture 39">
            <a:extLst>
              <a:ext uri="{FF2B5EF4-FFF2-40B4-BE49-F238E27FC236}">
                <a16:creationId xmlns:a16="http://schemas.microsoft.com/office/drawing/2014/main" id="{2D9E91FB-12DA-8D4E-E293-FCA74CAFD3C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94392" y="60383"/>
            <a:ext cx="1651916" cy="1665682"/>
          </a:xfrm>
          <a:prstGeom prst="rect">
            <a:avLst/>
          </a:prstGeom>
        </p:spPr>
      </p:pic>
      <p:pic>
        <p:nvPicPr>
          <p:cNvPr id="41" name="Picture 40">
            <a:extLst>
              <a:ext uri="{FF2B5EF4-FFF2-40B4-BE49-F238E27FC236}">
                <a16:creationId xmlns:a16="http://schemas.microsoft.com/office/drawing/2014/main" id="{0F3D9F13-90B6-73DC-D561-363A1C962D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544008" y="1757704"/>
            <a:ext cx="1435508" cy="1435508"/>
          </a:xfrm>
          <a:prstGeom prst="rect">
            <a:avLst/>
          </a:prstGeom>
        </p:spPr>
      </p:pic>
    </p:spTree>
    <p:extLst>
      <p:ext uri="{BB962C8B-B14F-4D97-AF65-F5344CB8AC3E}">
        <p14:creationId xmlns:p14="http://schemas.microsoft.com/office/powerpoint/2010/main" val="14261045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0E8DA-1E14-BBD6-2E36-C48DCC127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16" y="841275"/>
            <a:ext cx="3220039" cy="4740613"/>
          </a:xfrm>
          <a:prstGeom prst="rect">
            <a:avLst/>
          </a:prstGeom>
        </p:spPr>
      </p:pic>
      <p:pic>
        <p:nvPicPr>
          <p:cNvPr id="5" name="Picture 4">
            <a:extLst>
              <a:ext uri="{FF2B5EF4-FFF2-40B4-BE49-F238E27FC236}">
                <a16:creationId xmlns:a16="http://schemas.microsoft.com/office/drawing/2014/main" id="{051EB6FC-F2B4-6C30-18AC-34408660DE01}"/>
              </a:ext>
            </a:extLst>
          </p:cNvPr>
          <p:cNvPicPr>
            <a:picLocks noChangeAspect="1"/>
          </p:cNvPicPr>
          <p:nvPr/>
        </p:nvPicPr>
        <p:blipFill>
          <a:blip r:embed="rId3"/>
          <a:stretch>
            <a:fillRect/>
          </a:stretch>
        </p:blipFill>
        <p:spPr>
          <a:xfrm>
            <a:off x="3534855" y="1007231"/>
            <a:ext cx="8553450" cy="4276725"/>
          </a:xfrm>
          <a:prstGeom prst="rect">
            <a:avLst/>
          </a:prstGeom>
        </p:spPr>
      </p:pic>
    </p:spTree>
    <p:extLst>
      <p:ext uri="{BB962C8B-B14F-4D97-AF65-F5344CB8AC3E}">
        <p14:creationId xmlns:p14="http://schemas.microsoft.com/office/powerpoint/2010/main" val="26179725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Security and Privacy for Big Data</a:t>
            </a:r>
          </a:p>
        </p:txBody>
      </p:sp>
    </p:spTree>
    <p:extLst>
      <p:ext uri="{BB962C8B-B14F-4D97-AF65-F5344CB8AC3E}">
        <p14:creationId xmlns:p14="http://schemas.microsoft.com/office/powerpoint/2010/main" val="12978800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037FD5-6AC0-655C-1E92-BDC0D471E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05" y="120455"/>
            <a:ext cx="7163509" cy="4148750"/>
          </a:xfrm>
          <a:prstGeom prst="rect">
            <a:avLst/>
          </a:prstGeom>
        </p:spPr>
      </p:pic>
      <p:pic>
        <p:nvPicPr>
          <p:cNvPr id="7" name="Picture 6">
            <a:extLst>
              <a:ext uri="{FF2B5EF4-FFF2-40B4-BE49-F238E27FC236}">
                <a16:creationId xmlns:a16="http://schemas.microsoft.com/office/drawing/2014/main" id="{7A42435F-C24A-93DF-554F-3422419DC9E9}"/>
              </a:ext>
            </a:extLst>
          </p:cNvPr>
          <p:cNvPicPr>
            <a:picLocks noChangeAspect="1"/>
          </p:cNvPicPr>
          <p:nvPr/>
        </p:nvPicPr>
        <p:blipFill>
          <a:blip r:embed="rId4"/>
          <a:stretch>
            <a:fillRect/>
          </a:stretch>
        </p:blipFill>
        <p:spPr>
          <a:xfrm>
            <a:off x="388070" y="4583060"/>
            <a:ext cx="11415860" cy="2115473"/>
          </a:xfrm>
          <a:prstGeom prst="rect">
            <a:avLst/>
          </a:prstGeom>
        </p:spPr>
      </p:pic>
      <p:pic>
        <p:nvPicPr>
          <p:cNvPr id="9" name="Picture 8">
            <a:extLst>
              <a:ext uri="{FF2B5EF4-FFF2-40B4-BE49-F238E27FC236}">
                <a16:creationId xmlns:a16="http://schemas.microsoft.com/office/drawing/2014/main" id="{74F5E9F5-BD59-1045-A232-602BE9919EF7}"/>
              </a:ext>
            </a:extLst>
          </p:cNvPr>
          <p:cNvPicPr>
            <a:picLocks noChangeAspect="1"/>
          </p:cNvPicPr>
          <p:nvPr/>
        </p:nvPicPr>
        <p:blipFill>
          <a:blip r:embed="rId5"/>
          <a:stretch>
            <a:fillRect/>
          </a:stretch>
        </p:blipFill>
        <p:spPr>
          <a:xfrm>
            <a:off x="4032560" y="4403273"/>
            <a:ext cx="2543175" cy="590550"/>
          </a:xfrm>
          <a:prstGeom prst="rect">
            <a:avLst/>
          </a:prstGeom>
        </p:spPr>
      </p:pic>
      <p:sp>
        <p:nvSpPr>
          <p:cNvPr id="11" name="TextBox 10">
            <a:extLst>
              <a:ext uri="{FF2B5EF4-FFF2-40B4-BE49-F238E27FC236}">
                <a16:creationId xmlns:a16="http://schemas.microsoft.com/office/drawing/2014/main" id="{6BCFD4AD-998D-C498-8CAE-CE9162E5D453}"/>
              </a:ext>
            </a:extLst>
          </p:cNvPr>
          <p:cNvSpPr txBox="1"/>
          <p:nvPr/>
        </p:nvSpPr>
        <p:spPr>
          <a:xfrm>
            <a:off x="7814820" y="641270"/>
            <a:ext cx="4138367" cy="3539430"/>
          </a:xfrm>
          <a:prstGeom prst="rect">
            <a:avLst/>
          </a:prstGeom>
          <a:noFill/>
        </p:spPr>
        <p:txBody>
          <a:bodyPr wrap="square">
            <a:spAutoFit/>
          </a:bodyPr>
          <a:lstStyle/>
          <a:p>
            <a:r>
              <a:rPr lang="en-US" sz="3200" dirty="0">
                <a:latin typeface="+mj-lt"/>
              </a:rPr>
              <a:t>“Equifax agreed to a $700 million settlement over the privacy breach, but $425 million of that was set aside to repay consumers as a restitution fund.” </a:t>
            </a:r>
          </a:p>
        </p:txBody>
      </p:sp>
    </p:spTree>
    <p:extLst>
      <p:ext uri="{BB962C8B-B14F-4D97-AF65-F5344CB8AC3E}">
        <p14:creationId xmlns:p14="http://schemas.microsoft.com/office/powerpoint/2010/main" val="10935322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solidFill>
                  <a:srgbClr val="C00000"/>
                </a:solidFill>
              </a:rPr>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2756866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82065-E7D2-71D9-75ED-652DE645999C}"/>
              </a:ext>
            </a:extLst>
          </p:cNvPr>
          <p:cNvPicPr>
            <a:picLocks noChangeAspect="1"/>
          </p:cNvPicPr>
          <p:nvPr/>
        </p:nvPicPr>
        <p:blipFill>
          <a:blip r:embed="rId2"/>
          <a:stretch>
            <a:fillRect/>
          </a:stretch>
        </p:blipFill>
        <p:spPr>
          <a:xfrm>
            <a:off x="8724233" y="3912462"/>
            <a:ext cx="3039208" cy="2793701"/>
          </a:xfrm>
          <a:prstGeom prst="rect">
            <a:avLst/>
          </a:prstGeom>
        </p:spPr>
      </p:pic>
      <p:sp>
        <p:nvSpPr>
          <p:cNvPr id="2" name="Title 1"/>
          <p:cNvSpPr>
            <a:spLocks noGrp="1"/>
          </p:cNvSpPr>
          <p:nvPr>
            <p:ph type="title"/>
          </p:nvPr>
        </p:nvSpPr>
        <p:spPr/>
        <p:txBody>
          <a:bodyPr/>
          <a:lstStyle/>
          <a:p>
            <a:r>
              <a:rPr lang="en-US" dirty="0">
                <a:solidFill>
                  <a:schemeClr val="accent1"/>
                </a:solidFill>
              </a:rPr>
              <a:t>Graph Theory for Memory Hard Functions</a:t>
            </a: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3"/>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40271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3536</TotalTime>
  <Words>7498</Words>
  <Application>Microsoft Office PowerPoint</Application>
  <PresentationFormat>Widescreen</PresentationFormat>
  <Paragraphs>1196</Paragraphs>
  <Slides>165</Slides>
  <Notes>87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Calibri</vt:lpstr>
      <vt:lpstr>Calibri Light</vt:lpstr>
      <vt:lpstr>Cambria Math</vt:lpstr>
      <vt:lpstr>Times New Roman</vt:lpstr>
      <vt:lpstr>Wingdings</vt:lpstr>
      <vt:lpstr>Office Theme</vt:lpstr>
      <vt:lpstr>Theoretical Foundations of Modern Data Science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Evolving Demands</vt:lpstr>
      <vt:lpstr>New Tools for Classical Data Science</vt:lpstr>
      <vt:lpstr>Evolving Demands</vt:lpstr>
      <vt:lpstr>PowerPoint Presentation</vt:lpstr>
      <vt:lpstr>Dimensionality Reduction</vt:lpstr>
      <vt:lpstr>New Dimensionality Reduction Results</vt:lpstr>
      <vt:lpstr>Coreset</vt:lpstr>
      <vt:lpstr>Coreset</vt:lpstr>
      <vt:lpstr>New Coreset Constructions</vt:lpstr>
      <vt:lpstr>PowerPoint Presentation</vt:lpstr>
      <vt:lpstr>Evolving Demands</vt:lpstr>
      <vt:lpstr>PowerPoint Presentation</vt:lpstr>
      <vt:lpstr>PowerPoint Presentation</vt:lpstr>
      <vt:lpstr>Learning-Augmented Clustering</vt:lpstr>
      <vt:lpstr>Learning-Augmented Clustering</vt:lpstr>
      <vt:lpstr>Predictor</vt:lpstr>
      <vt:lpstr>Theoretical Guarantee</vt:lpstr>
      <vt:lpstr>Algorithmic Intuition</vt:lpstr>
      <vt:lpstr>Algorithmic Intuition</vt:lpstr>
      <vt:lpstr>Algorithmic Intuition</vt:lpstr>
      <vt:lpstr>Algorithmic Intuition</vt:lpstr>
      <vt:lpstr>Algorithmic Intuition</vt:lpstr>
      <vt:lpstr>Algorithmic Intuition</vt:lpstr>
      <vt:lpstr>Experimental Results</vt:lpstr>
      <vt:lpstr>PowerPoint Presentation</vt:lpstr>
      <vt:lpstr>My Recent Work on Data Science</vt:lpstr>
      <vt:lpstr>Questions?</vt:lpstr>
      <vt:lpstr>Sublinear Algorithms for Processing Big Data</vt:lpstr>
      <vt:lpstr>Model #1: Streaming Model</vt:lpstr>
      <vt:lpstr>Frequency Vector</vt:lpstr>
      <vt:lpstr>Heavy-Hitters</vt:lpstr>
      <vt:lpstr>Frequency Moments</vt:lpstr>
      <vt:lpstr>Distinct Elements (F_0 Estimation)</vt:lpstr>
      <vt:lpstr>(1+ε)-Approximation Streaming Algorithms</vt:lpstr>
      <vt:lpstr>Evolving Demands</vt:lpstr>
      <vt:lpstr>PowerPoint Presentation</vt:lpstr>
      <vt:lpstr>PowerPoint Presentation</vt:lpstr>
      <vt:lpstr>Model #2: Adversarially Robust Streaming</vt:lpstr>
      <vt:lpstr>Model #2: Adversarially Robust Streaming</vt:lpstr>
      <vt:lpstr>Model #2: Adversarially Robust Streaming</vt:lpstr>
      <vt:lpstr>Model #2: Adversarially Robust Streaming</vt:lpstr>
      <vt:lpstr>Model #2: Adversarially Robust Streaming</vt:lpstr>
      <vt:lpstr>Evolving Demands</vt:lpstr>
      <vt:lpstr>PowerPoint Presentation</vt:lpstr>
      <vt:lpstr>Model #3: Sliding Window Model</vt:lpstr>
      <vt:lpstr>Model #3: Sliding Window Model</vt:lpstr>
      <vt:lpstr>Model #3: Sliding Window Model</vt:lpstr>
      <vt:lpstr>Model #3: Sliding Window Model</vt:lpstr>
      <vt:lpstr>(1+ε)-Robust Algorithms [WZ21]</vt:lpstr>
      <vt:lpstr>(1+ε)-Robust Algorithms Summary [WZ21]</vt:lpstr>
      <vt:lpstr>(1+ε)-Approximation Sliding Window Algorithms [WZ21]</vt:lpstr>
      <vt:lpstr>PowerPoint Presentation</vt:lpstr>
      <vt:lpstr>Robust Algorithms</vt:lpstr>
      <vt:lpstr>Robust Algorithms</vt:lpstr>
      <vt:lpstr>Robust Algorithms</vt:lpstr>
      <vt:lpstr>Robust Algorithms</vt:lpstr>
      <vt:lpstr>Robust Algorithms</vt:lpstr>
      <vt:lpstr>Robust Algorithms</vt:lpstr>
      <vt:lpstr>Robust Algorithms</vt:lpstr>
      <vt:lpstr>Robust Algorithms</vt:lpstr>
      <vt:lpstr>Intuition</vt:lpstr>
      <vt:lpstr>Intuition</vt:lpstr>
      <vt:lpstr>Sketch Stitching</vt:lpstr>
      <vt:lpstr>Sketch Stitching</vt:lpstr>
      <vt:lpstr>Sketch Stitching</vt:lpstr>
      <vt:lpstr>Sketch Stitching</vt:lpstr>
      <vt:lpstr>Granularity Change</vt:lpstr>
      <vt:lpstr>Granularity Change</vt:lpstr>
      <vt:lpstr>Granularity Change</vt:lpstr>
      <vt:lpstr>Framework</vt:lpstr>
      <vt:lpstr>Additional Work</vt:lpstr>
      <vt:lpstr>(1+ε)-Approximation Sliding Window Algorithms [BGLWZ18]</vt:lpstr>
      <vt:lpstr>RandNLA in the Sliding Window Model</vt:lpstr>
      <vt:lpstr>My Recent Work on Sublinear Algorithms</vt:lpstr>
      <vt:lpstr>Future Research Directions</vt:lpstr>
      <vt:lpstr>Future Agenda</vt:lpstr>
      <vt:lpstr>Thank You!</vt:lpstr>
      <vt:lpstr>Thank You!</vt:lpstr>
      <vt:lpstr>PowerPoint Presentation</vt:lpstr>
      <vt:lpstr>Security and Privacy for Big Data</vt:lpstr>
      <vt:lpstr>PowerPoint Presentation</vt:lpstr>
      <vt:lpstr>Evolving Demands</vt:lpstr>
      <vt:lpstr>Graph Theory for Memory Hard Functions</vt:lpstr>
      <vt:lpstr>Graph Theory for Memory Hard Functions</vt:lpstr>
      <vt:lpstr>PowerPoint Presentation</vt:lpstr>
      <vt:lpstr>Anonymizing Data</vt:lpstr>
      <vt:lpstr>Anonymizing Data</vt:lpstr>
      <vt:lpstr>Reconstruction Attack</vt:lpstr>
      <vt:lpstr>PowerPoint Presentation</vt:lpstr>
      <vt:lpstr>Differential Privacy</vt:lpstr>
      <vt:lpstr>Differential Privacy Result Highlights</vt:lpstr>
      <vt:lpstr>My Recent Work on Security and Privacy</vt:lpstr>
      <vt:lpstr>Questions?</vt:lpstr>
      <vt:lpstr>Differential Privacy Result Highlights</vt:lpstr>
      <vt:lpstr>Evolving Demands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iMHFs</vt:lpstr>
      <vt:lpstr>iMHFs</vt:lpstr>
      <vt:lpstr>iMHFs</vt:lpstr>
      <vt:lpstr>iMHFs</vt:lpstr>
      <vt:lpstr>iMHFs</vt:lpstr>
      <vt:lpstr>iMHFs</vt:lpstr>
      <vt:lpstr>Background</vt:lpstr>
      <vt:lpstr>PowerPoint Presentation</vt:lpstr>
      <vt:lpstr>PowerPoint Presentation</vt:lpstr>
      <vt:lpstr>PowerPoint Presentation</vt:lpstr>
      <vt:lpstr>PowerPoint Presentation</vt:lpstr>
      <vt:lpstr>Motivation</vt:lpstr>
      <vt:lpstr>Memory Hard Functions</vt:lpstr>
      <vt:lpstr>Graph Pebbling and Password Hashing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Online Learning with Experts Problem</vt:lpstr>
      <vt:lpstr>Applications of the Experts Problem</vt:lpstr>
      <vt:lpstr>State-of-the-Art for Unbounded Memory</vt:lpstr>
      <vt:lpstr>Memory Bounds for the Expert Problem</vt:lpstr>
      <vt:lpstr>Online Learning with Experts in the Streaming Model (I) [SWXZ22]</vt:lpstr>
      <vt:lpstr>Online Learning with Experts in the Streaming Model (II) [SWXZ22]</vt:lpstr>
      <vt:lpstr>Online Learning with Experts in the Streaming Model (III) [SWXZ22]</vt:lpstr>
      <vt:lpstr>Subsequent Work</vt:lpstr>
      <vt:lpstr>Additional Work</vt:lpstr>
      <vt:lpstr>PowerPoint Presentation</vt:lpstr>
      <vt:lpstr>PowerPoint Presentation</vt:lpstr>
      <vt:lpstr>(1+ε)-Approximation Streaming Algorithms</vt:lpstr>
      <vt:lpstr>(1+ε)-Robust Algorithms [BJWY20]</vt:lpstr>
      <vt:lpstr>“What’s an epsilon between friends?</vt:lpstr>
      <vt:lpstr>(1+ε)-Robust Algorithms [HKMMS20]</vt:lpstr>
      <vt:lpstr>(1+ε)-Robust Algorithms [WZ21]</vt:lpstr>
      <vt:lpstr>(1+ε)-Robust Algorithms Summary [WZ21]</vt:lpstr>
      <vt:lpstr>(1+ε)-Approximation Sliding Window Algorithms [WZ21]</vt:lpstr>
      <vt:lpstr>Differential Privacy</vt:lpstr>
      <vt:lpstr>(1+ε)-Robust Algorithms [BJWY20]</vt:lpstr>
      <vt:lpstr>“What’s an epsilon between friends?</vt:lpstr>
      <vt:lpstr>(1+ε)-Robust Algorithms [HKMMS20]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Samson Zhou</dc:creator>
  <cp:lastModifiedBy>Samson Zhou</cp:lastModifiedBy>
  <cp:revision>114</cp:revision>
  <dcterms:created xsi:type="dcterms:W3CDTF">2022-12-10T08:23:59Z</dcterms:created>
  <dcterms:modified xsi:type="dcterms:W3CDTF">2023-01-17T19:11:07Z</dcterms:modified>
</cp:coreProperties>
</file>